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3"/>
    <p:sldId id="309" r:id="rId4"/>
    <p:sldId id="310" r:id="rId6"/>
    <p:sldId id="284" r:id="rId7"/>
    <p:sldId id="303" r:id="rId8"/>
    <p:sldId id="305" r:id="rId9"/>
    <p:sldId id="306" r:id="rId10"/>
    <p:sldId id="337" r:id="rId11"/>
    <p:sldId id="298" r:id="rId12"/>
    <p:sldId id="327" r:id="rId13"/>
    <p:sldId id="336" r:id="rId14"/>
    <p:sldId id="292" r:id="rId15"/>
    <p:sldId id="325" r:id="rId16"/>
    <p:sldId id="307" r:id="rId17"/>
    <p:sldId id="338" r:id="rId18"/>
    <p:sldId id="363" r:id="rId19"/>
    <p:sldId id="366" r:id="rId20"/>
    <p:sldId id="321" r:id="rId21"/>
    <p:sldId id="324" r:id="rId22"/>
    <p:sldId id="261" r:id="rId23"/>
    <p:sldId id="313" r:id="rId24"/>
    <p:sldId id="367" r:id="rId25"/>
    <p:sldId id="265" r:id="rId26"/>
    <p:sldId id="326" r:id="rId27"/>
    <p:sldId id="331" r:id="rId28"/>
    <p:sldId id="316" r:id="rId29"/>
    <p:sldId id="322" r:id="rId30"/>
  </p:sldIdLst>
  <p:sldSz cx="12192000" cy="6858000"/>
  <p:notesSz cx="6858000" cy="9144000"/>
  <p:embeddedFontLst>
    <p:embeddedFont>
      <p:font typeface="Corbel" panose="020B0503020204020204" pitchFamily="34" charset="0"/>
      <p:regular r:id="rId34"/>
      <p:bold r:id="rId35"/>
      <p:italic r:id="rId36"/>
      <p:boldItalic r:id="rId37"/>
    </p:embeddedFont>
    <p:embeddedFont>
      <p:font typeface="等线" panose="02010600030101010101" pitchFamily="2" charset="-122"/>
      <p:regular r:id="rId38"/>
    </p:embeddedFont>
    <p:embeddedFont>
      <p:font typeface="黑体" panose="02010609060101010101" pitchFamily="2" charset="-122"/>
      <p:regular r:id="rId39"/>
    </p:embeddedFont>
    <p:embeddedFont>
      <p:font typeface="汉仪中隶书简" panose="02010609000101010101" pitchFamily="49" charset="-122"/>
      <p:regular r:id="rId40"/>
    </p:embeddedFont>
    <p:embeddedFont>
      <p:font typeface="华文新魏" panose="02010800040101010101" pitchFamily="2" charset="-122"/>
      <p:regular r:id="rId41"/>
    </p:embeddedFont>
    <p:embeddedFont>
      <p:font typeface="楷体_GB2312" panose="02010609030101010101" pitchFamily="49" charset="-122"/>
      <p:regular r:id="rId42"/>
    </p:embeddedFont>
    <p:embeddedFont>
      <p:font typeface="汉仪水滴体简" panose="02010609000101010101" pitchFamily="49" charset="-122"/>
      <p:regular r:id="rId43"/>
    </p:embeddedFont>
    <p:embeddedFont>
      <p:font typeface="华文楷体" panose="02010600040101010101" pitchFamily="2" charset="-122"/>
      <p:regular r:id="rId44"/>
    </p:embeddedFont>
    <p:embeddedFont>
      <p:font typeface="Tahoma" panose="020B0604030504040204" pitchFamily="34" charset="0"/>
      <p:regular r:id="rId45"/>
      <p:bold r:id="rId46"/>
    </p:embeddedFont>
    <p:embeddedFont>
      <p:font typeface="隶书" panose="02010509060101010101" pitchFamily="49" charset="-122"/>
      <p:regular r:id="rId47"/>
    </p:embeddedFont>
  </p:embeddedFontLst>
  <p:custDataLst>
    <p:tags r:id="rId48"/>
  </p:custDataLst>
  <p:defaultTextStyle>
    <a:defPPr>
      <a:defRPr lang="en-US"/>
    </a:defPPr>
    <a:lvl1pPr marL="0" indent="0" algn="l" defTabSz="4572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orbel" panose="020B0503020204020204" pitchFamily="34" charset="0"/>
      </a:defRPr>
    </a:lvl1pPr>
    <a:lvl2pPr marL="457200" indent="0" algn="l" defTabSz="4572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orbel" panose="020B0503020204020204" pitchFamily="34" charset="0"/>
      </a:defRPr>
    </a:lvl2pPr>
    <a:lvl3pPr marL="914400" indent="0" algn="l" defTabSz="4572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orbel" panose="020B0503020204020204" pitchFamily="34" charset="0"/>
      </a:defRPr>
    </a:lvl3pPr>
    <a:lvl4pPr marL="1371600" indent="0" algn="l" defTabSz="4572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orbel" panose="020B0503020204020204" pitchFamily="34" charset="0"/>
      </a:defRPr>
    </a:lvl4pPr>
    <a:lvl5pPr marL="1828800" indent="0" algn="l" defTabSz="4572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orbel" panose="020B0503020204020204" pitchFamily="34" charset="0"/>
      </a:defRPr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59" autoAdjust="0"/>
    <p:restoredTop sz="94669" autoAdjust="0"/>
  </p:normalViewPr>
  <p:slideViewPr>
    <p:cSldViewPr>
      <p:cViewPr varScale="1">
        <p:scale>
          <a:sx n="57" d="100"/>
          <a:sy n="57" d="100"/>
        </p:scale>
        <p:origin x="0" y="0"/>
      </p:cViewPr>
      <p:guideLst/>
    </p:cSldViewPr>
  </p:slideViewPr>
  <p:notesViewPr>
    <p:cSldViewPr>
      <p:cViewPr varScale="1"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8" Type="http://schemas.openxmlformats.org/officeDocument/2006/relationships/tags" Target="tags/tag1.xml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2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7AED8F-AD55-4F52-B4C0-06F1907AE52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12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 anchor="b" anchorCtr="0">
            <a:noAutofit/>
          </a:bodyPr>
          <a:lstStyle>
            <a:defPPr>
              <a:defRPr lang="en-US"/>
            </a:defPPr>
            <a:lvl1pPr marL="0" indent="0" algn="r" defTabSz="457200" rtl="0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latin typeface="+mn-lt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FB16FE97-0294-4D19-A919-02E1621F5912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8195" name="备注占位符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等线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等线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等线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等线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等线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>
              <a:ea typeface="等线" panose="02010600030101010101" pitchFamily="2" charset="-122"/>
            </a:endParaRPr>
          </a:p>
        </p:txBody>
      </p:sp>
      <p:sp>
        <p:nvSpPr>
          <p:cNvPr id="8196" name="灯片编号占位符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6A2D50D2-ACF0-4D19-8A78-9F88FE7863FB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physj@hotmail.co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1" name="Rectangle 6"/>
          <p:cNvSpPr>
            <a:spLocks noChangeAspect="1"/>
          </p:cNvSpPr>
          <p:nvPr/>
        </p:nvSpPr>
        <p:spPr>
          <a:xfrm>
            <a:off x="231775" y="244475"/>
            <a:ext cx="11723688" cy="637698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cxnSp>
        <p:nvCxnSpPr>
          <p:cNvPr id="2052" name="Straight Connector 7"/>
          <p:cNvCxnSpPr/>
          <p:nvPr/>
        </p:nvCxnSpPr>
        <p:spPr>
          <a:xfrm>
            <a:off x="1978025" y="3733800"/>
            <a:ext cx="8229600" cy="0"/>
          </a:xfrm>
          <a:prstGeom prst="line">
            <a:avLst/>
          </a:prstGeom>
          <a:noFill/>
          <a:ln w="10000">
            <a:solidFill>
              <a:srgbClr val="FFFFFF"/>
            </a:solidFill>
            <a:miter lim="800000"/>
          </a:ln>
        </p:spPr>
      </p:cxnSp>
      <p:pic>
        <p:nvPicPr>
          <p:cNvPr id="2053" name="Picture 7" descr="Phy World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50" y="6092825"/>
            <a:ext cx="1219200" cy="2952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2056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/>
          <a:lstStyle>
            <a:lvl1pPr fontAlgn="auto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/>
          <a:lstStyle>
            <a:lvl1pPr fontAlgn="auto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+mn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rtlCol="0" anchor="ctr" anchorCtr="0" compatLnSpc="1">
            <a:noAutofit/>
          </a:bodyPr>
          <a:lstStyle>
            <a:defPPr>
              <a:defRPr lang="en-US"/>
            </a:defPPr>
            <a:lvl1pPr marL="0" indent="0" algn="l" defTabSz="457200" rtl="0" eaLnBrk="0" fontAlgn="auto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rgbClr val="FFFFFF"/>
                </a:solidFill>
                <a:latin typeface="+mn-lt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136B72A3-5598-4303-BF5F-86BCBC884202}" type="slidenum">
              <a:rPr lang="en-US" altLang="zh-CN" sz="1200">
                <a:solidFill>
                  <a:srgbClr val="FFFFFF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E348F8-20E0-4C7B-8B66-BB8BCFE6850C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anchor="ctr" anchorCtr="0" compatLnSpc="1">
            <a:noAutofit/>
          </a:bodyPr>
          <a:lstStyle>
            <a:defPPr>
              <a:defRPr lang="en-US"/>
            </a:defPPr>
            <a:lvl1pPr marL="0" indent="0" algn="r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18AC88C2-BE35-40C5-B966-4E0B15CBAA1B}" type="slidenum">
              <a:rPr lang="en-US" altLang="zh-CN" sz="1200">
                <a:solidFill>
                  <a:schemeClr val="accent1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E348F8-20E0-4C7B-8B66-BB8BCFE6850C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anchor="ctr" anchorCtr="0" compatLnSpc="1">
            <a:noAutofit/>
          </a:bodyPr>
          <a:lstStyle>
            <a:defPPr>
              <a:defRPr lang="en-US"/>
            </a:defPPr>
            <a:lvl1pPr marL="0" indent="0" algn="r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18AC88C2-BE35-40C5-B966-4E0B15CBAA1B}" type="slidenum">
              <a:rPr lang="en-US" altLang="zh-CN" sz="1200">
                <a:solidFill>
                  <a:schemeClr val="accent1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84" y="476251"/>
            <a:ext cx="768349" cy="58324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295400" y="549276"/>
            <a:ext cx="5063067" cy="58324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61667" y="549276"/>
            <a:ext cx="5065184" cy="58324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E348F8-20E0-4C7B-8B66-BB8BCFE6850C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anchor="ctr" anchorCtr="0" compatLnSpc="1">
            <a:noAutofit/>
          </a:bodyPr>
          <a:lstStyle>
            <a:defPPr>
              <a:defRPr lang="en-US"/>
            </a:defPPr>
            <a:lvl1pPr marL="0" indent="0" algn="r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18AC88C2-BE35-40C5-B966-4E0B15CBAA1B}" type="slidenum">
              <a:rPr lang="en-US" altLang="zh-CN" sz="1200">
                <a:solidFill>
                  <a:schemeClr val="accent1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3075" name="Straight Connector 6"/>
          <p:cNvCxnSpPr/>
          <p:nvPr/>
        </p:nvCxnSpPr>
        <p:spPr>
          <a:xfrm>
            <a:off x="1981200" y="4021138"/>
            <a:ext cx="8229600" cy="0"/>
          </a:xfrm>
          <a:prstGeom prst="line">
            <a:avLst/>
          </a:prstGeom>
          <a:noFill/>
          <a:ln w="10000">
            <a:solidFill>
              <a:schemeClr val="accent1"/>
            </a:solidFill>
            <a:miter lim="800000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78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E6AB55D-826C-4D5B-9111-43BE2A1389D7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07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08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anchor="ctr" anchorCtr="0" compatLnSpc="1">
            <a:no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E4256A8D-E34D-427E-BE29-5941176FB1CD}" type="slidenum">
              <a:rPr lang="en-US" altLang="zh-CN" sz="1200">
                <a:solidFill>
                  <a:schemeClr val="accent1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E348F8-20E0-4C7B-8B66-BB8BCFE6850C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anchor="ctr" anchorCtr="0" compatLnSpc="1">
            <a:noAutofit/>
          </a:bodyPr>
          <a:lstStyle>
            <a:defPPr>
              <a:defRPr lang="en-US"/>
            </a:defPPr>
            <a:lvl1pPr marL="0" indent="0" algn="r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18AC88C2-BE35-40C5-B966-4E0B15CBAA1B}" type="slidenum">
              <a:rPr lang="en-US" altLang="zh-CN" sz="1200">
                <a:solidFill>
                  <a:schemeClr val="accent1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E348F8-20E0-4C7B-8B66-BB8BCFE6850C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anchor="ctr" anchorCtr="0" compatLnSpc="1">
            <a:noAutofit/>
          </a:bodyPr>
          <a:lstStyle>
            <a:defPPr>
              <a:defRPr lang="en-US"/>
            </a:defPPr>
            <a:lvl1pPr marL="0" indent="0" algn="r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18AC88C2-BE35-40C5-B966-4E0B15CBAA1B}" type="slidenum">
              <a:rPr lang="en-US" altLang="zh-CN" sz="1200">
                <a:solidFill>
                  <a:schemeClr val="accent1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E348F8-20E0-4C7B-8B66-BB8BCFE6850C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anchor="ctr" anchorCtr="0" compatLnSpc="1">
            <a:noAutofit/>
          </a:bodyPr>
          <a:lstStyle>
            <a:defPPr>
              <a:defRPr lang="en-US"/>
            </a:defPPr>
            <a:lvl1pPr marL="0" indent="0" algn="r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18AC88C2-BE35-40C5-B966-4E0B15CBAA1B}" type="slidenum">
              <a:rPr lang="en-US" altLang="zh-CN" sz="1200">
                <a:solidFill>
                  <a:schemeClr val="accent1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E348F8-20E0-4C7B-8B66-BB8BCFE6850C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anchor="ctr" anchorCtr="0" compatLnSpc="1">
            <a:noAutofit/>
          </a:bodyPr>
          <a:lstStyle>
            <a:defPPr>
              <a:defRPr lang="en-US"/>
            </a:defPPr>
            <a:lvl1pPr marL="0" indent="0" algn="r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18AC88C2-BE35-40C5-B966-4E0B15CBAA1B}" type="slidenum">
              <a:rPr lang="en-US" altLang="zh-CN" sz="1200">
                <a:solidFill>
                  <a:schemeClr val="accent1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E348F8-20E0-4C7B-8B66-BB8BCFE6850C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anchor="ctr" anchorCtr="0" compatLnSpc="1">
            <a:noAutofit/>
          </a:bodyPr>
          <a:lstStyle>
            <a:defPPr>
              <a:defRPr lang="en-US"/>
            </a:defPPr>
            <a:lvl1pPr marL="0" indent="0" algn="r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18AC88C2-BE35-40C5-B966-4E0B15CBAA1B}" type="slidenum">
              <a:rPr lang="en-US" altLang="zh-CN" sz="1200">
                <a:solidFill>
                  <a:schemeClr val="accent1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vert="horz" wrap="square" lIns="274320" tIns="182880" rIns="91440" bIns="45720" numCol="1" rtlCol="0" anchor="t" anchorCtr="0" compatLnSpc="1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E348F8-20E0-4C7B-8B66-BB8BCFE6850C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anchor="ctr" anchorCtr="0" compatLnSpc="1">
            <a:noAutofit/>
          </a:bodyPr>
          <a:lstStyle>
            <a:defPPr>
              <a:defRPr lang="en-US"/>
            </a:defPPr>
            <a:lvl1pPr marL="0" indent="0" algn="r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18AC88C2-BE35-40C5-B966-4E0B15CBAA1B}" type="slidenum">
              <a:rPr lang="en-US" altLang="zh-CN" sz="1200">
                <a:solidFill>
                  <a:schemeClr val="accent1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file:///D:\qq&#25991;&#20214;\712321467\Image\C2C\Image2\%7b75232B38-A165-1FB7-499C-2E1C792CACB5%7d.png" TargetMode="Externa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6"/>
          <p:cNvSpPr>
            <a:spLocks noChangeAspect="1"/>
          </p:cNvSpPr>
          <p:nvPr/>
        </p:nvSpPr>
        <p:spPr>
          <a:xfrm>
            <a:off x="231775" y="244475"/>
            <a:ext cx="11723688" cy="637698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838" cy="13557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0" indent="0" algn="l" defTabSz="9144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kern="1200" baseline="0">
                <a:solidFill>
                  <a:schemeClr val="accent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lvl="0"/>
            <a:r>
              <a:t>单击此处编辑母版标题样式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663" cy="4038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28600" indent="-182880" algn="l" defTabSz="914400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2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0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0250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8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205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79525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单击此处编辑母版文本样式</a:t>
            </a:r>
          </a:p>
          <a:p>
            <a:pPr lvl="1"/>
            <a:r>
              <a:t>二级</a:t>
            </a:r>
          </a:p>
          <a:p>
            <a:pPr lvl="2"/>
            <a:r>
              <a:t>三级</a:t>
            </a:r>
          </a:p>
          <a:p>
            <a:pPr lvl="3"/>
            <a:r>
              <a:t>四级</a:t>
            </a:r>
          </a:p>
          <a:p>
            <a:pPr lvl="4"/>
            <a:r>
              <a:t>五级</a:t>
            </a:r>
          </a:p>
        </p:txBody>
      </p:sp>
      <p:sp>
        <p:nvSpPr>
          <p:cNvPr id="1029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E348F8-20E0-4C7B-8B66-BB8BCFE6850C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0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03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numCol="1" anchor="ctr" anchorCtr="0" compatLnSpc="1">
            <a:noAutofit/>
          </a:bodyPr>
          <a:lstStyle>
            <a:defPPr>
              <a:defRPr lang="en-US"/>
            </a:defPPr>
            <a:lvl1pPr marL="0" indent="0" algn="r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accent1"/>
                </a:solidFill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r" eaLnBrk="1" hangingPunct="1"/>
            <a:fld id="{18AC88C2-BE35-40C5-B966-4E0B15CBAA1B}" type="slidenum">
              <a:rPr lang="en-US" altLang="zh-CN" sz="1200">
                <a:solidFill>
                  <a:schemeClr val="accent1"/>
                </a:solidFill>
                <a:ea typeface="宋体" panose="02010600030101010101" pitchFamily="2" charset="-122"/>
              </a:rPr>
            </a:fld>
            <a:endParaRPr lang="en-US" altLang="zh-CN" sz="120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pic>
        <p:nvPicPr>
          <p:cNvPr id="1032" name="图片 1073743875" descr="学科网 zxxk.com"/>
          <p:cNvPicPr>
            <a:picLocks noChangeAspect="1"/>
          </p:cNvPicPr>
          <p:nvPr/>
        </p:nvPicPr>
        <p:blipFill>
          <a:blip r:embed="rId13" r:link="rId1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</p:bldLst>
  </p:timing>
  <p:txStyles>
    <p:titleStyle>
      <a:lvl1pPr marL="0" indent="0" algn="l" defTabSz="9144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4400" b="0" i="0" u="none" kern="1200" baseline="0">
          <a:solidFill>
            <a:schemeClr val="accent1"/>
          </a:solidFill>
          <a:effectLst/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182880" algn="l" defTabSz="914400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kumimoji="0" sz="2200" b="0" i="0" u="none" kern="1200" baseline="0">
          <a:solidFill>
            <a:schemeClr val="accent1"/>
          </a:solidFill>
          <a:effectLst/>
          <a:latin typeface="+mn-lt"/>
          <a:ea typeface="+mn-ea"/>
          <a:cs typeface="+mn-cs"/>
        </a:defRPr>
      </a:lvl1pPr>
      <a:lvl2pPr marL="457200" indent="-182880" algn="l" defTabSz="914400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kumimoji="0" sz="2000" b="0" i="0" u="none" kern="1200" baseline="0">
          <a:solidFill>
            <a:schemeClr val="accent1"/>
          </a:solidFill>
          <a:effectLst/>
          <a:latin typeface="+mn-lt"/>
          <a:ea typeface="+mn-ea"/>
          <a:cs typeface="+mn-cs"/>
        </a:defRPr>
      </a:lvl2pPr>
      <a:lvl3pPr marL="730250" indent="-182880" algn="l" defTabSz="914400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kumimoji="0" sz="1800" b="0" i="0" u="none" kern="1200" baseline="0">
          <a:solidFill>
            <a:schemeClr val="accent1"/>
          </a:solidFill>
          <a:effectLst/>
          <a:latin typeface="+mn-lt"/>
          <a:ea typeface="+mn-ea"/>
          <a:cs typeface="+mn-cs"/>
        </a:defRPr>
      </a:lvl3pPr>
      <a:lvl4pPr marL="1005205" indent="-182880" algn="l" defTabSz="914400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kumimoji="0" sz="1600" b="0" i="0" u="none" kern="1200" baseline="0">
          <a:solidFill>
            <a:schemeClr val="accent1"/>
          </a:solidFill>
          <a:effectLst/>
          <a:latin typeface="+mn-lt"/>
          <a:ea typeface="+mn-ea"/>
          <a:cs typeface="+mn-cs"/>
        </a:defRPr>
      </a:lvl4pPr>
      <a:lvl5pPr marL="1279525" indent="-182880" algn="l" defTabSz="914400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kumimoji="0" sz="1600" b="0" i="0" u="none" kern="1200" baseline="0">
          <a:solidFill>
            <a:schemeClr val="accent1"/>
          </a:solidFill>
          <a:effectLst/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3.doc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7.xml"/><Relationship Id="rId3" Type="http://schemas.openxmlformats.org/officeDocument/2006/relationships/oleObject" Target="../embeddings/oleObject5.bin"/><Relationship Id="rId2" Type="http://schemas.openxmlformats.org/officeDocument/2006/relationships/image" Target="../media/image18.wmf"/><Relationship Id="rId1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/>
          <p:nvPr/>
        </p:nvSpPr>
        <p:spPr>
          <a:xfrm>
            <a:off x="3249613" y="3068638"/>
            <a:ext cx="5657850" cy="7207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 anchorCtr="0">
            <a:no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ctr" eaLnBrk="1" hangingPunct="1"/>
            <a:endParaRPr lang="zh-CN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7" name="Rectangle 5"/>
          <p:cNvSpPr>
            <a:spLocks noRot="1" noChangeArrowheads="1"/>
          </p:cNvSpPr>
          <p:nvPr/>
        </p:nvSpPr>
        <p:spPr bwMode="auto">
          <a:xfrm>
            <a:off x="4206875" y="3306763"/>
            <a:ext cx="5400675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第一章  运动的描述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6148" name="Rectangle 9"/>
          <p:cNvSpPr>
            <a:spLocks noGrp="1" noRot="1" noChangeArrowheads="1"/>
          </p:cNvSpPr>
          <p:nvPr>
            <p:ph type="subTitle" idx="1"/>
          </p:nvPr>
        </p:nvSpPr>
        <p:spPr>
          <a:xfrm>
            <a:off x="1774825" y="2744788"/>
            <a:ext cx="8459788" cy="2089150"/>
          </a:xfrm>
          <a:prstGeom prst="rect">
            <a:avLst/>
          </a:prstGeom>
          <a:solidFill>
            <a:schemeClr val="bg1">
              <a:alpha val="49001"/>
            </a:schemeClr>
          </a:solidFill>
          <a:ln>
            <a:solidFill>
              <a:srgbClr val="99CCFF"/>
            </a:solidFill>
          </a:ln>
        </p:spPr>
        <p:txBody>
          <a:bodyPr vert="horz" wrap="square" lIns="91440" tIns="45720" rIns="91440" bIns="45720" numCol="1" rtlCol="0" anchor="t" anchorCtr="0" compatLnSpc="1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/>
            </a:pPr>
            <a:endParaRPr kumimoji="0" lang="en-US" altLang="zh-CN" sz="4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汉仪中隶书简" panose="02010609000101010101" pitchFamily="49" charset="-122"/>
              <a:ea typeface="汉仪中隶书简" panose="0201060900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/>
            </a:pPr>
            <a:endParaRPr kumimoji="0" lang="en-US" altLang="zh-CN" sz="4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汉仪中隶书简" panose="02010609000101010101" pitchFamily="49" charset="-122"/>
              <a:ea typeface="汉仪中隶书简" panose="0201060900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汉仪中隶书简" panose="02010609000101010101" pitchFamily="49" charset="-122"/>
                <a:ea typeface="汉仪中隶书简" panose="02010609000101010101" pitchFamily="49" charset="-122"/>
                <a:cs typeface="+mn-cs"/>
              </a:rPr>
              <a:t>第三节、位置变化快慢的描述</a:t>
            </a: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汉仪中隶书简" panose="02010609000101010101" pitchFamily="49" charset="-122"/>
                <a:cs typeface="+mn-cs"/>
              </a:rPr>
              <a:t>——</a:t>
            </a: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汉仪中隶书简" panose="02010609000101010101" pitchFamily="49" charset="-122"/>
                <a:ea typeface="汉仪中隶书简" panose="02010609000101010101" pitchFamily="49" charset="-122"/>
                <a:cs typeface="+mn-cs"/>
              </a:rPr>
              <a:t>速度</a:t>
            </a: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汉仪中隶书简" panose="02010609000101010101" pitchFamily="49" charset="-122"/>
              <a:ea typeface="汉仪中隶书简" panose="02010609000101010101" pitchFamily="49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3"/>
          <p:cNvSpPr txBox="1">
            <a:spLocks noChangeArrowheads="1"/>
          </p:cNvSpPr>
          <p:nvPr/>
        </p:nvSpPr>
        <p:spPr bwMode="auto">
          <a:xfrm>
            <a:off x="2087563" y="1114425"/>
            <a:ext cx="83693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marR="0" lvl="0" indent="0" eaLnBrk="1" hangingPunct="1"/>
            <a:r>
              <a:rPr kumimoji="1" lang="en-US" altLang="zh-CN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kumimoji="1" lang="zh-CN" altLang="en-US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定义</a:t>
            </a:r>
            <a:r>
              <a:rPr kumimoji="1" lang="en-US" altLang="zh-CN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kumimoji="1" lang="zh-CN" altLang="en-US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位移与发生这段位移所用时间的</a:t>
            </a:r>
            <a:r>
              <a:rPr kumimoji="1" lang="zh-CN" altLang="en-US" sz="2800" b="1" spc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比值</a:t>
            </a:r>
            <a:r>
              <a:rPr kumimoji="1" lang="en-US" altLang="zh-CN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kumimoji="1" lang="en-US" altLang="zh-CN" sz="2800" b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6387" name="Group 4"/>
          <p:cNvGrpSpPr/>
          <p:nvPr/>
        </p:nvGrpSpPr>
        <p:grpSpPr>
          <a:xfrm>
            <a:off x="2087563" y="1844675"/>
            <a:ext cx="3602037" cy="858838"/>
            <a:chOff x="696" y="1200"/>
            <a:chExt cx="1592" cy="402"/>
          </a:xfrm>
        </p:grpSpPr>
        <p:grpSp>
          <p:nvGrpSpPr>
            <p:cNvPr id="16394" name="Group 5"/>
            <p:cNvGrpSpPr/>
            <p:nvPr/>
          </p:nvGrpSpPr>
          <p:grpSpPr>
            <a:xfrm>
              <a:off x="1573" y="1200"/>
              <a:ext cx="715" cy="402"/>
              <a:chOff x="1069" y="921"/>
              <a:chExt cx="715" cy="402"/>
            </a:xfrm>
          </p:grpSpPr>
          <p:sp>
            <p:nvSpPr>
              <p:cNvPr id="16396" name="Text Box 6"/>
              <p:cNvSpPr txBox="1">
                <a:spLocks noChangeArrowheads="1"/>
              </p:cNvSpPr>
              <p:nvPr/>
            </p:nvSpPr>
            <p:spPr bwMode="auto">
              <a:xfrm>
                <a:off x="1069" y="1017"/>
                <a:ext cx="287" cy="21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v = </a:t>
                </a:r>
                <a:endPara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16397" name="Group 7"/>
              <p:cNvGrpSpPr/>
              <p:nvPr/>
            </p:nvGrpSpPr>
            <p:grpSpPr>
              <a:xfrm>
                <a:off x="1248" y="921"/>
                <a:ext cx="536" cy="402"/>
                <a:chOff x="1248" y="921"/>
                <a:chExt cx="536" cy="402"/>
              </a:xfrm>
            </p:grpSpPr>
            <p:cxnSp>
              <p:nvCxnSpPr>
                <p:cNvPr id="16398" name="Line 8"/>
                <p:cNvCxnSpPr/>
                <p:nvPr/>
              </p:nvCxnSpPr>
              <p:spPr>
                <a:xfrm>
                  <a:off x="1354" y="1167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</a:ln>
              </p:spPr>
            </p:cxnSp>
            <p:sp>
              <p:nvSpPr>
                <p:cNvPr id="1639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254" y="921"/>
                  <a:ext cx="530" cy="2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1800" b="1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folHlin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△</a:t>
                  </a:r>
                  <a:r>
                    <a:rPr kumimoji="1" lang="en-US" altLang="zh-CN" sz="2400" b="1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folHlin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 x</a:t>
                  </a:r>
                  <a:endParaRPr kumimoji="1" lang="en-US" altLang="zh-CN" sz="2400" b="1" i="1" u="none" strike="noStrike" kern="1200" cap="none" spc="0" normalizeH="0" baseline="0" noProof="0">
                    <a:ln>
                      <a:noFill/>
                    </a:ln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40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248" y="1107"/>
                  <a:ext cx="505" cy="2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1800" b="0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folHlin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△</a:t>
                  </a:r>
                  <a:r>
                    <a:rPr kumimoji="1" lang="en-US" altLang="zh-CN" sz="2400" b="0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folHlin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 t</a:t>
                  </a:r>
                  <a:endParaRPr kumimoji="1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395" name="Text Box 11"/>
            <p:cNvSpPr txBox="1">
              <a:spLocks noChangeArrowheads="1"/>
            </p:cNvSpPr>
            <p:nvPr/>
          </p:nvSpPr>
          <p:spPr bwMode="auto">
            <a:xfrm>
              <a:off x="696" y="1266"/>
              <a:ext cx="696" cy="24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公式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：</a:t>
              </a:r>
              <a:endParaRPr kumimoji="1" lang="zh-CN" altLang="en-US" sz="24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6388" name="Text Box 12"/>
          <p:cNvSpPr txBox="1">
            <a:spLocks noChangeArrowheads="1"/>
          </p:cNvSpPr>
          <p:nvPr/>
        </p:nvSpPr>
        <p:spPr bwMode="auto">
          <a:xfrm>
            <a:off x="2087563" y="2757488"/>
            <a:ext cx="3789362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3.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单位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米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/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秒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符号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m/s</a:t>
            </a:r>
            <a:endParaRPr kumimoji="1" lang="en-US" altLang="zh-CN" sz="24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89" name="Text Box 13"/>
          <p:cNvSpPr txBox="1">
            <a:spLocks noChangeArrowheads="1"/>
          </p:cNvSpPr>
          <p:nvPr/>
        </p:nvSpPr>
        <p:spPr bwMode="auto">
          <a:xfrm>
            <a:off x="2087563" y="4232275"/>
            <a:ext cx="8713787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5.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速度是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矢量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，既有大小又有方向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其方向与物体运动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方向相同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运算遵循矢量合成法则</a:t>
            </a:r>
            <a:endParaRPr kumimoji="1" lang="zh-CN" altLang="en-US" sz="28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0" name="Text Box 14"/>
          <p:cNvSpPr txBox="1">
            <a:spLocks noChangeArrowheads="1"/>
          </p:cNvSpPr>
          <p:nvPr/>
        </p:nvSpPr>
        <p:spPr bwMode="auto">
          <a:xfrm>
            <a:off x="2087563" y="3563938"/>
            <a:ext cx="6761162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4.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物理意义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表示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物体运动快慢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的物理量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1" name="Text Box 15"/>
          <p:cNvSpPr txBox="1">
            <a:spLocks noChangeArrowheads="1"/>
          </p:cNvSpPr>
          <p:nvPr/>
        </p:nvSpPr>
        <p:spPr bwMode="auto">
          <a:xfrm>
            <a:off x="1509713" y="5351463"/>
            <a:ext cx="10085387" cy="9540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marR="0" lvl="0" indent="0" eaLnBrk="1" hangingPunct="1">
              <a:spcBef>
                <a:spcPct val="50000"/>
              </a:spcBef>
            </a:pPr>
            <a:r>
              <a:rPr kumimoji="1" lang="zh-CN" altLang="en-US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kumimoji="1" lang="zh-CN" altLang="en-US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某物体做匀速直线运动</a:t>
            </a:r>
            <a:r>
              <a:rPr kumimoji="1" lang="en-US" altLang="zh-CN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kumimoji="1" lang="en-US" altLang="zh-CN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8s</a:t>
            </a:r>
            <a:r>
              <a:rPr kumimoji="1" lang="zh-CN" altLang="en-US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的时间内从西向东移动了 </a:t>
            </a:r>
            <a:r>
              <a:rPr kumimoji="1" lang="en-US" altLang="zh-CN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24m,  </a:t>
            </a:r>
            <a:r>
              <a:rPr kumimoji="1" lang="zh-CN" altLang="en-US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求其速度</a:t>
            </a:r>
            <a:r>
              <a:rPr kumimoji="1" lang="en-US" altLang="zh-CN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kumimoji="1" lang="en-US" altLang="zh-CN" sz="2800" b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2" name="Text Box 16"/>
          <p:cNvSpPr/>
          <p:nvPr/>
        </p:nvSpPr>
        <p:spPr>
          <a:xfrm>
            <a:off x="1290638" y="692150"/>
            <a:ext cx="461962" cy="54737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vert"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3" name="Text Box 17"/>
          <p:cNvSpPr/>
          <p:nvPr/>
        </p:nvSpPr>
        <p:spPr>
          <a:xfrm>
            <a:off x="1711325" y="422275"/>
            <a:ext cx="2663825" cy="641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zh-CN" altLang="en-US" sz="3600">
                <a:latin typeface="Arial" panose="020B0604020202020204" pitchFamily="34" charset="0"/>
                <a:ea typeface="宋体" panose="02010600030101010101" pitchFamily="2" charset="-122"/>
              </a:rPr>
              <a:t>一、速度</a:t>
            </a:r>
            <a:endParaRPr lang="zh-CN" altLang="en-US" sz="36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828800" y="2390775"/>
            <a:ext cx="8153400" cy="6080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marR="0" lvl="0" indent="0" eaLnBrk="1" hangingPunct="1">
              <a:lnSpc>
                <a:spcPct val="115000"/>
              </a:lnSpc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</a:pPr>
            <a:r>
              <a:rPr lang="zh-CN" altLang="en-US" sz="3200" spc="0">
                <a:effectLst>
                  <a:outerShdw blurRad="38100" dist="38100" dir="2700000" algn="tl">
                    <a:srgbClr val="FFFFFF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百米运动员是否是在每秒内都跑</a:t>
            </a:r>
            <a:r>
              <a:rPr lang="en-US" altLang="zh-CN" sz="3200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10m</a:t>
            </a:r>
            <a:r>
              <a:rPr lang="zh-CN" altLang="en-US" sz="3200" spc="0">
                <a:effectLst>
                  <a:outerShdw blurRad="38100" dist="38100" dir="2700000" algn="tl">
                    <a:srgbClr val="FFFFFF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呢？</a:t>
            </a:r>
            <a:r>
              <a:rPr lang="zh-CN" altLang="en-US" sz="2800" spc="0">
                <a:effectLst>
                  <a:outerShdw blurRad="38100" dist="38100" dir="2700000" algn="tl">
                    <a:srgbClr val="FFFFFF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800">
              <a:effectLst>
                <a:outerShdw blurRad="38100" dist="38100" dir="2700000" algn="tl">
                  <a:srgbClr val="FFFFFF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411" name="Text Box 3">
            <a:hlinkClick r:id="rId1" action="ppaction://hlinkfile"/>
          </p:cNvPr>
          <p:cNvSpPr txBox="1">
            <a:spLocks noChangeArrowheads="1"/>
          </p:cNvSpPr>
          <p:nvPr/>
        </p:nvSpPr>
        <p:spPr bwMode="auto">
          <a:xfrm>
            <a:off x="9296400" y="2325688"/>
            <a:ext cx="12509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例子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7412" name="Text Box 4"/>
          <p:cNvSpPr/>
          <p:nvPr/>
        </p:nvSpPr>
        <p:spPr>
          <a:xfrm>
            <a:off x="1752600" y="3195638"/>
            <a:ext cx="8794750" cy="124142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buFont typeface="Wingdings" panose="05000000000000000000" pitchFamily="2" charset="2"/>
              <a:buChar char="Ø"/>
            </a:pPr>
            <a:r>
              <a:rPr lang="zh-CN" altLang="en-US" sz="3600" u="sng">
                <a:latin typeface="黑体" panose="02010609060101010101" pitchFamily="2" charset="-122"/>
                <a:ea typeface="黑体" panose="02010609060101010101" pitchFamily="2" charset="-122"/>
              </a:rPr>
              <a:t>平均速度</a:t>
            </a:r>
            <a:r>
              <a:rPr lang="zh-CN" altLang="en-US" sz="3600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sz="36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lvl="0" indent="0" eaLnBrk="1" hangingPunct="1">
              <a:buFont typeface="Wingdings" panose="05000000000000000000" pitchFamily="2" charset="2"/>
            </a:pPr>
            <a:r>
              <a:rPr lang="zh-CN" altLang="en-US" sz="3600">
                <a:latin typeface="黑体" panose="02010609060101010101" pitchFamily="2" charset="-122"/>
                <a:ea typeface="黑体" panose="02010609060101010101" pitchFamily="2" charset="-122"/>
              </a:rPr>
              <a:t>    物体在时间间隔</a:t>
            </a:r>
            <a:r>
              <a:rPr lang="en-US" altLang="zh-CN" sz="3600">
                <a:latin typeface="黑体" panose="02010609060101010101" pitchFamily="2" charset="-122"/>
                <a:ea typeface="黑体" panose="02010609060101010101" pitchFamily="2" charset="-122"/>
              </a:rPr>
              <a:t>Δt</a:t>
            </a:r>
            <a:r>
              <a:rPr lang="zh-CN" altLang="en-US" sz="3600">
                <a:latin typeface="黑体" panose="02010609060101010101" pitchFamily="2" charset="-122"/>
                <a:ea typeface="黑体" panose="02010609060101010101" pitchFamily="2" charset="-122"/>
              </a:rPr>
              <a:t>内的平均快慢程度</a:t>
            </a:r>
            <a:endParaRPr lang="zh-CN" altLang="en-US" sz="360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7413" name="AutoShape 6"/>
          <p:cNvSpPr/>
          <p:nvPr/>
        </p:nvSpPr>
        <p:spPr>
          <a:xfrm>
            <a:off x="5257800" y="4872038"/>
            <a:ext cx="1524000" cy="762000"/>
          </a:xfrm>
          <a:prstGeom prst="wedgeRoundRectCallout">
            <a:avLst>
              <a:gd name="adj1" fmla="val -121356"/>
              <a:gd name="adj2" fmla="val -84167"/>
              <a:gd name="adj3" fmla="val 16667"/>
            </a:avLst>
          </a:prstGeom>
          <a:solidFill>
            <a:srgbClr val="CC99FF"/>
          </a:solidFill>
          <a:ln>
            <a:noFill/>
            <a:miter lim="800000"/>
          </a:ln>
          <a:effectLst/>
        </p:spPr>
        <p:txBody>
          <a:bodyPr>
            <a:no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ctr" eaLnBrk="1" hangingPunct="1"/>
            <a:r>
              <a:rPr lang="zh-CN" altLang="en-US" sz="3600">
                <a:ea typeface="黑体" panose="02010609060101010101" pitchFamily="2" charset="-122"/>
              </a:rPr>
              <a:t>矢量</a:t>
            </a:r>
            <a:endParaRPr lang="zh-CN" altLang="en-US" sz="3600">
              <a:ea typeface="黑体" panose="02010609060101010101" pitchFamily="2" charset="-122"/>
            </a:endParaRPr>
          </a:p>
        </p:txBody>
      </p:sp>
      <p:sp>
        <p:nvSpPr>
          <p:cNvPr id="17414" name="Text Box 7"/>
          <p:cNvSpPr/>
          <p:nvPr/>
        </p:nvSpPr>
        <p:spPr>
          <a:xfrm>
            <a:off x="1981200" y="1214438"/>
            <a:ext cx="8794750" cy="119062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har char="•"/>
            </a:pPr>
            <a:r>
              <a:rPr lang="zh-CN" altLang="en-US" sz="3600">
                <a:solidFill>
                  <a:srgbClr val="CC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问题：百米运动员，</a:t>
            </a:r>
            <a:r>
              <a:rPr lang="en-US" altLang="zh-CN" sz="3600">
                <a:solidFill>
                  <a:srgbClr val="CC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10s</a:t>
            </a:r>
            <a:r>
              <a:rPr lang="zh-CN" altLang="en-US" sz="3600">
                <a:solidFill>
                  <a:srgbClr val="CC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时间里跑完</a:t>
            </a:r>
            <a:r>
              <a:rPr lang="en-US" altLang="zh-CN" sz="3600">
                <a:solidFill>
                  <a:srgbClr val="CC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100m</a:t>
            </a:r>
            <a:r>
              <a:rPr lang="zh-CN" altLang="en-US" sz="3600">
                <a:solidFill>
                  <a:srgbClr val="CC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，那么他</a:t>
            </a:r>
            <a:r>
              <a:rPr lang="en-US" altLang="zh-CN" sz="3600">
                <a:solidFill>
                  <a:srgbClr val="CC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1s</a:t>
            </a:r>
            <a:r>
              <a:rPr lang="zh-CN" altLang="en-US" sz="3600">
                <a:solidFill>
                  <a:srgbClr val="CC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平均跑多少呢？</a:t>
            </a:r>
            <a:endParaRPr lang="zh-CN" altLang="en-US" sz="3600">
              <a:solidFill>
                <a:srgbClr val="CC0066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17411" grpId="0"/>
      <p:bldP spid="17412" grpId="0"/>
      <p:bldP spid="17413" grpId="0"/>
      <p:bldP spid="174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Rot="1"/>
          </p:cNvSpPr>
          <p:nvPr>
            <p:ph type="body" sz="half" idx="1"/>
          </p:nvPr>
        </p:nvSpPr>
        <p:spPr>
          <a:xfrm>
            <a:off x="1631950" y="512763"/>
            <a:ext cx="9577388" cy="5832475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228600" indent="-182245" algn="l" defTabSz="914400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0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1pPr>
            <a:lvl2pPr marL="457200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8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2pPr>
            <a:lvl3pPr marL="730250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3pPr>
            <a:lvl4pPr marL="1005205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4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4pPr>
            <a:lvl5pPr marL="1279525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4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buNone/>
            </a:pPr>
            <a:r>
              <a:rPr lang="zh-CN" altLang="en-US" sz="2800">
                <a:ea typeface="宋体" panose="02010600030101010101" pitchFamily="2" charset="-122"/>
              </a:rPr>
              <a:t>二、平均速度</a:t>
            </a:r>
            <a:endParaRPr lang="zh-CN" altLang="en-US" sz="2800">
              <a:ea typeface="宋体" panose="02010600030101010101" pitchFamily="2" charset="-122"/>
            </a:endParaRPr>
          </a:p>
          <a:p>
            <a:pPr marL="0" lvl="0" indent="0" eaLnBrk="1" hangingPunct="1">
              <a:buNone/>
            </a:pPr>
            <a:r>
              <a:rPr lang="zh-CN" altLang="en-US" sz="2800" b="1">
                <a:ea typeface="宋体" panose="02010600030101010101" pitchFamily="2" charset="-122"/>
              </a:rPr>
              <a:t> </a:t>
            </a:r>
            <a:r>
              <a:rPr lang="en-US" altLang="zh-CN" sz="2800" b="1">
                <a:ea typeface="宋体" panose="02010600030101010101" pitchFamily="2" charset="-122"/>
              </a:rPr>
              <a:t>1 </a:t>
            </a:r>
            <a:r>
              <a:rPr lang="zh-CN" altLang="en-US" sz="2800" b="1">
                <a:ea typeface="宋体" panose="02010600030101010101" pitchFamily="2" charset="-122"/>
              </a:rPr>
              <a:t>定义</a:t>
            </a:r>
            <a:r>
              <a:rPr lang="zh-CN" altLang="en-US" sz="2800">
                <a:ea typeface="宋体" panose="02010600030101010101" pitchFamily="2" charset="-122"/>
              </a:rPr>
              <a:t>：</a:t>
            </a:r>
            <a:r>
              <a:rPr kumimoji="1" lang="zh-CN" altLang="en-US" sz="2800">
                <a:ea typeface="宋体" panose="02010600030101010101" pitchFamily="2" charset="-122"/>
              </a:rPr>
              <a:t>在某段时间内，物体的位移</a:t>
            </a:r>
            <a:r>
              <a:rPr kumimoji="1" lang="zh-CN" altLang="en-US" sz="2800" i="1">
                <a:solidFill>
                  <a:srgbClr val="FF0000"/>
                </a:solidFill>
                <a:ea typeface="宋体" panose="02010600030101010101" pitchFamily="2" charset="-122"/>
              </a:rPr>
              <a:t>△</a:t>
            </a:r>
            <a:r>
              <a:rPr kumimoji="1" lang="en-US" altLang="zh-CN" sz="2800" i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r>
              <a:rPr kumimoji="1" lang="zh-CN" altLang="en-US" sz="2800">
                <a:ea typeface="宋体" panose="02010600030101010101" pitchFamily="2" charset="-122"/>
              </a:rPr>
              <a:t>与发生这段位移所用的时间</a:t>
            </a:r>
            <a:r>
              <a:rPr kumimoji="1" lang="zh-CN" altLang="en-US" sz="2800" i="1">
                <a:solidFill>
                  <a:srgbClr val="FF0000"/>
                </a:solidFill>
                <a:ea typeface="宋体" panose="02010600030101010101" pitchFamily="2" charset="-122"/>
              </a:rPr>
              <a:t>△</a:t>
            </a:r>
            <a:r>
              <a:rPr kumimoji="1" lang="zh-CN" altLang="en-US" sz="280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2800" i="1">
                <a:solidFill>
                  <a:srgbClr val="FF0000"/>
                </a:solidFill>
                <a:ea typeface="宋体" panose="02010600030101010101" pitchFamily="2" charset="-122"/>
              </a:rPr>
              <a:t>t</a:t>
            </a:r>
            <a:r>
              <a:rPr kumimoji="1" lang="zh-CN" altLang="en-US" sz="2800">
                <a:ea typeface="宋体" panose="02010600030101010101" pitchFamily="2" charset="-122"/>
              </a:rPr>
              <a:t>的比值，叫做这段时间（或位移）内的</a:t>
            </a:r>
            <a:r>
              <a:rPr kumimoji="1" lang="zh-CN" altLang="en-US" sz="2800">
                <a:solidFill>
                  <a:srgbClr val="FF0000"/>
                </a:solidFill>
                <a:ea typeface="宋体" panose="02010600030101010101" pitchFamily="2" charset="-122"/>
              </a:rPr>
              <a:t>平均速度</a:t>
            </a:r>
            <a:r>
              <a:rPr kumimoji="1" lang="en-US" altLang="zh-CN" sz="2800">
                <a:solidFill>
                  <a:srgbClr val="FF0000"/>
                </a:solidFill>
                <a:ea typeface="宋体" panose="02010600030101010101" pitchFamily="2" charset="-122"/>
              </a:rPr>
              <a:t>.</a:t>
            </a:r>
            <a:endParaRPr kumimoji="1" lang="en-US" altLang="zh-CN" sz="280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None/>
            </a:pPr>
            <a:endParaRPr lang="en-US" altLang="zh-CN" sz="2800">
              <a:ea typeface="宋体" panose="02010600030101010101" pitchFamily="2" charset="-122"/>
            </a:endParaRPr>
          </a:p>
          <a:p>
            <a:pPr marL="0" lvl="0" indent="0" eaLnBrk="1" hangingPunct="1">
              <a:buNone/>
            </a:pPr>
            <a:r>
              <a:rPr lang="en-US" altLang="zh-CN" sz="2800" b="1">
                <a:ea typeface="宋体" panose="02010600030101010101" pitchFamily="2" charset="-122"/>
              </a:rPr>
              <a:t>2 </a:t>
            </a:r>
            <a:r>
              <a:rPr lang="zh-CN" altLang="en-US" sz="2800" b="1">
                <a:ea typeface="宋体" panose="02010600030101010101" pitchFamily="2" charset="-122"/>
              </a:rPr>
              <a:t>公式</a:t>
            </a:r>
            <a:r>
              <a:rPr lang="zh-CN" altLang="en-US" sz="2800">
                <a:ea typeface="宋体" panose="02010600030101010101" pitchFamily="2" charset="-122"/>
              </a:rPr>
              <a:t>：</a:t>
            </a:r>
            <a:endParaRPr lang="zh-CN" altLang="en-US" sz="2800">
              <a:ea typeface="宋体" panose="02010600030101010101" pitchFamily="2" charset="-122"/>
            </a:endParaRPr>
          </a:p>
          <a:p>
            <a:pPr marL="0" lvl="0" indent="0" eaLnBrk="1" hangingPunct="1">
              <a:buNone/>
            </a:pPr>
            <a:endParaRPr lang="zh-CN" altLang="en-US" sz="2800">
              <a:ea typeface="宋体" panose="02010600030101010101" pitchFamily="2" charset="-122"/>
            </a:endParaRPr>
          </a:p>
          <a:p>
            <a:pPr marL="0" lvl="0" indent="0" eaLnBrk="1" hangingPunct="1">
              <a:buNone/>
            </a:pPr>
            <a:endParaRPr lang="en-US" altLang="zh-CN" sz="2800" b="1">
              <a:ea typeface="宋体" panose="02010600030101010101" pitchFamily="2" charset="-122"/>
            </a:endParaRPr>
          </a:p>
          <a:p>
            <a:pPr marL="0" lvl="0" indent="0" eaLnBrk="1" hangingPunct="1">
              <a:buNone/>
            </a:pPr>
            <a:r>
              <a:rPr lang="en-US" altLang="zh-CN" sz="2800" b="1">
                <a:ea typeface="宋体" panose="02010600030101010101" pitchFamily="2" charset="-122"/>
              </a:rPr>
              <a:t>3</a:t>
            </a:r>
            <a:r>
              <a:rPr lang="zh-CN" altLang="en-US" sz="2800" b="1">
                <a:ea typeface="宋体" panose="02010600030101010101" pitchFamily="2" charset="-122"/>
              </a:rPr>
              <a:t>、单位及其换算：</a:t>
            </a:r>
            <a:endParaRPr lang="zh-CN" altLang="en-US" sz="2800" b="1">
              <a:ea typeface="宋体" panose="02010600030101010101" pitchFamily="2" charset="-122"/>
            </a:endParaRPr>
          </a:p>
          <a:p>
            <a:pPr marL="0" lvl="0" indent="0" eaLnBrk="1" hangingPunct="1">
              <a:buNone/>
            </a:pPr>
            <a:r>
              <a:rPr lang="zh-CN" altLang="en-US" sz="2800">
                <a:ea typeface="宋体" panose="02010600030101010101" pitchFamily="2" charset="-122"/>
              </a:rPr>
              <a:t>                        </a:t>
            </a:r>
            <a:r>
              <a:rPr lang="en-US" altLang="zh-CN" sz="2800">
                <a:ea typeface="宋体" panose="02010600030101010101" pitchFamily="2" charset="-122"/>
              </a:rPr>
              <a:t>1 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m/s =_____  km/h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435" name="Object 19"/>
          <p:cNvGraphicFramePr>
            <a:graphicFrameLocks noChangeAspect="1"/>
          </p:cNvGraphicFramePr>
          <p:nvPr/>
        </p:nvGraphicFramePr>
        <p:xfrm>
          <a:off x="3216275" y="2347913"/>
          <a:ext cx="1152525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公式" r:id="rId1" imgW="451485" imgH="335915" progId="Equation.3">
                  <p:embed/>
                </p:oleObj>
              </mc:Choice>
              <mc:Fallback>
                <p:oleObj name="公式" r:id="rId1" imgW="451485" imgH="335915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16275" y="2347913"/>
                        <a:ext cx="1152525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AutoShape 20"/>
          <p:cNvSpPr/>
          <p:nvPr/>
        </p:nvSpPr>
        <p:spPr>
          <a:xfrm>
            <a:off x="5448300" y="2371725"/>
            <a:ext cx="2089150" cy="1079500"/>
          </a:xfrm>
          <a:prstGeom prst="wedgeRoundRectCallout">
            <a:avLst>
              <a:gd name="adj1" fmla="val -90093"/>
              <a:gd name="adj2" fmla="val 5940"/>
              <a:gd name="adj3" fmla="val 16667"/>
            </a:avLst>
          </a:prstGeom>
          <a:solidFill>
            <a:schemeClr val="tx2"/>
          </a:solidFill>
          <a:ln>
            <a:solidFill>
              <a:schemeClr val="tx1"/>
            </a:solidFill>
            <a:miter lim="800000"/>
          </a:ln>
        </p:spPr>
        <p:txBody>
          <a:bodyPr>
            <a:no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marR="0" lvl="0" indent="0" algn="ctr" eaLnBrk="1" hangingPunct="1"/>
            <a:r>
              <a:rPr lang="en-US" altLang="zh-CN" sz="2800" b="1" spc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△</a:t>
            </a:r>
            <a:r>
              <a:rPr lang="en-US" altLang="zh-CN" sz="2800" b="1" i="1" spc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X</a:t>
            </a:r>
            <a:r>
              <a:rPr lang="zh-CN" altLang="en-US" sz="2800" b="1" spc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越大，</a:t>
            </a:r>
            <a:r>
              <a:rPr lang="en-US" altLang="zh-CN" sz="2800" b="1" i="1" spc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v</a:t>
            </a:r>
            <a:r>
              <a:rPr lang="zh-CN" altLang="en-US" sz="2800" b="1" spc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越大吗？</a:t>
            </a:r>
            <a:endParaRPr lang="zh-CN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8437" name="Text Box 27"/>
          <p:cNvSpPr/>
          <p:nvPr/>
        </p:nvSpPr>
        <p:spPr>
          <a:xfrm>
            <a:off x="4656138" y="4878388"/>
            <a:ext cx="1439862" cy="4000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3.6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1630363" y="1339850"/>
            <a:ext cx="7632700" cy="11699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、定义：路程和发生这段路程所用时间的比值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、 公式：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aphicFrame>
        <p:nvGraphicFramePr>
          <p:cNvPr id="29699" name="Object 4"/>
          <p:cNvGraphicFramePr>
            <a:graphicFrameLocks noChangeAspect="1"/>
          </p:cNvGraphicFramePr>
          <p:nvPr/>
        </p:nvGraphicFramePr>
        <p:xfrm>
          <a:off x="3414713" y="1836738"/>
          <a:ext cx="99060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1" imgW="300990" imgH="335915" progId="Equation.DSMT4">
                  <p:embed/>
                </p:oleObj>
              </mc:Choice>
              <mc:Fallback>
                <p:oleObj name="Equation" r:id="rId1" imgW="300990" imgH="335915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  <a:lum bright="100000" contrast="30000"/>
                      </a:blip>
                      <a:stretch>
                        <a:fillRect/>
                      </a:stretch>
                    </p:blipFill>
                    <p:spPr>
                      <a:xfrm>
                        <a:off x="3414713" y="1836738"/>
                        <a:ext cx="990600" cy="8556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 Box 7"/>
          <p:cNvSpPr txBox="1">
            <a:spLocks noChangeArrowheads="1"/>
          </p:cNvSpPr>
          <p:nvPr/>
        </p:nvSpPr>
        <p:spPr bwMode="auto">
          <a:xfrm>
            <a:off x="1630363" y="4235450"/>
            <a:ext cx="68421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4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、标量：平均速率只有大小，没有方向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    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9701" name="Text Box 8"/>
          <p:cNvSpPr/>
          <p:nvPr/>
        </p:nvSpPr>
        <p:spPr>
          <a:xfrm>
            <a:off x="1846263" y="655638"/>
            <a:ext cx="3600450" cy="58356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三、平均速率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2" name="TextBox 8"/>
          <p:cNvSpPr/>
          <p:nvPr/>
        </p:nvSpPr>
        <p:spPr>
          <a:xfrm>
            <a:off x="1630363" y="4941888"/>
            <a:ext cx="8929687" cy="11509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lnSpc>
                <a:spcPct val="130000"/>
              </a:lnSpc>
              <a:buFont typeface="Wingdings" panose="05000000000000000000" pitchFamily="2" charset="2"/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常说的“速度”，可能指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30000"/>
              </a:lnSpc>
              <a:buFont typeface="Wingdings" panose="05000000000000000000" pitchFamily="2" charset="2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     “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平均速度”、“瞬时速度”或“速率”“平均速率”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3" name="TextBox 9"/>
          <p:cNvSpPr txBox="1"/>
          <p:nvPr/>
        </p:nvSpPr>
        <p:spPr>
          <a:xfrm>
            <a:off x="1630363" y="2857500"/>
            <a:ext cx="7143750" cy="1168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3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、平均速度的大小并不是平均速率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平均速率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大于或等于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平均速度的大小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Rot="1"/>
          </p:cNvSpPr>
          <p:nvPr>
            <p:ph type="body" sz="half" idx="1"/>
          </p:nvPr>
        </p:nvSpPr>
        <p:spPr>
          <a:xfrm>
            <a:off x="1517650" y="1063625"/>
            <a:ext cx="9144000" cy="1223963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228600" indent="-182245" algn="l" defTabSz="914400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0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1pPr>
            <a:lvl2pPr marL="457200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8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2pPr>
            <a:lvl3pPr marL="730250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3pPr>
            <a:lvl4pPr marL="1005205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4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4pPr>
            <a:lvl5pPr marL="1279525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4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>
                <a:ea typeface="宋体" panose="02010600030101010101" pitchFamily="2" charset="-122"/>
              </a:rPr>
              <a:t>4</a:t>
            </a:r>
            <a:r>
              <a:rPr lang="zh-CN" altLang="en-US" sz="2800" b="1">
                <a:ea typeface="宋体" panose="02010600030101010101" pitchFamily="2" charset="-122"/>
              </a:rPr>
              <a:t>、</a:t>
            </a:r>
            <a:r>
              <a:rPr lang="en-US" altLang="zh-CN" sz="2800" b="1">
                <a:ea typeface="宋体" panose="02010600030101010101" pitchFamily="2" charset="-122"/>
              </a:rPr>
              <a:t> </a:t>
            </a:r>
            <a:r>
              <a:rPr lang="zh-CN" altLang="en-US" sz="2800" b="1">
                <a:ea typeface="宋体" panose="02010600030101010101" pitchFamily="2" charset="-122"/>
              </a:rPr>
              <a:t>物理意义：粗略描述物体运动快慢的物理量。</a:t>
            </a:r>
            <a:endParaRPr lang="zh-CN" altLang="en-US" sz="2800" b="1">
              <a:ea typeface="宋体" panose="02010600030101010101" pitchFamily="2" charset="-122"/>
            </a:endParaRPr>
          </a:p>
          <a:p>
            <a:pPr marL="0" lvl="0" indent="0" eaLnBrk="1" hangingPunct="1">
              <a:buNone/>
            </a:pPr>
            <a:endParaRPr lang="en-US" altLang="zh-CN" sz="2200">
              <a:ea typeface="宋体" panose="02010600030101010101" pitchFamily="2" charset="-122"/>
            </a:endParaRPr>
          </a:p>
        </p:txBody>
      </p:sp>
      <p:sp>
        <p:nvSpPr>
          <p:cNvPr id="19459" name="Text Box 4"/>
          <p:cNvSpPr/>
          <p:nvPr/>
        </p:nvSpPr>
        <p:spPr>
          <a:xfrm>
            <a:off x="2279650" y="2349500"/>
            <a:ext cx="8202613" cy="32924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注意：（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）任何平均速度总是同</a:t>
            </a:r>
            <a:r>
              <a:rPr kumimoji="1" lang="zh-CN" altLang="en-US" sz="3200" b="1">
                <a:solidFill>
                  <a:srgbClr val="D7511B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“</a:t>
            </a:r>
            <a:r>
              <a:rPr kumimoji="1"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一段时间”或“一段位移”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相对应，而且只能适应这段时间内整个运动过程，它既不适用于这段时间以外的运动过程，也不适用于这段时间以内的某一小段时间中的运动过程</a:t>
            </a:r>
            <a:endParaRPr kumimoji="1" lang="zh-CN" altLang="en-US" sz="3200" b="1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</a:pPr>
            <a:endParaRPr kumimoji="1" lang="en-US" altLang="zh-CN" sz="3200" b="1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517650" y="1728788"/>
            <a:ext cx="7858125" cy="479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方向：与这段时间内的位移方向相同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194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6"/>
          <p:cNvGraphicFramePr>
            <a:graphicFrameLocks noChangeAspect="1"/>
          </p:cNvGraphicFramePr>
          <p:nvPr/>
        </p:nvGraphicFramePr>
        <p:xfrm>
          <a:off x="5880100" y="1117600"/>
          <a:ext cx="2232025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公式" r:id="rId1" imgW="685800" imgH="393700" progId="Equation.3">
                  <p:embed/>
                </p:oleObj>
              </mc:Choice>
              <mc:Fallback>
                <p:oleObj name="公式" r:id="rId1" imgW="685800" imgH="3937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80100" y="1117600"/>
                        <a:ext cx="2232025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Text Box 5"/>
          <p:cNvSpPr/>
          <p:nvPr/>
        </p:nvSpPr>
        <p:spPr>
          <a:xfrm>
            <a:off x="2063750" y="692150"/>
            <a:ext cx="7315200" cy="1066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（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）</a:t>
            </a:r>
            <a:r>
              <a:rPr kumimoji="1"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平均速度不一定等于速度的平均值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。不能不加条件的用：</a:t>
            </a:r>
            <a:endParaRPr kumimoji="1" lang="zh-CN" altLang="en-US" sz="3200" b="1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0484" name="文本框 7"/>
          <p:cNvSpPr/>
          <p:nvPr/>
        </p:nvSpPr>
        <p:spPr>
          <a:xfrm>
            <a:off x="2063750" y="2713038"/>
            <a:ext cx="8424863" cy="2616200"/>
          </a:xfrm>
          <a:prstGeom prst="rect">
            <a:avLst/>
          </a:prstGeom>
          <a:solidFill>
            <a:srgbClr val="00CC99"/>
          </a:solidFill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/>
            <a:r>
              <a:rPr lang="zh-CN" altLang="en-US" sz="3200">
                <a:latin typeface="华文新魏" panose="02010800040101010101" pitchFamily="2" charset="-122"/>
                <a:ea typeface="华文新魏" panose="02010800040101010101" pitchFamily="2" charset="-122"/>
              </a:rPr>
              <a:t>比如一个人上山的速度是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v</a:t>
            </a:r>
            <a:r>
              <a:rPr lang="en-US" altLang="zh-CN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r>
              <a:rPr lang="zh-CN" altLang="en-US" sz="3200">
                <a:latin typeface="华文新魏" panose="02010800040101010101" pitchFamily="2" charset="-122"/>
                <a:ea typeface="华文新魏" panose="02010800040101010101" pitchFamily="2" charset="-122"/>
              </a:rPr>
              <a:t>时间是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t</a:t>
            </a:r>
            <a:r>
              <a:rPr lang="en-US" altLang="zh-CN" sz="200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 </a:t>
            </a:r>
            <a:r>
              <a:rPr lang="zh-CN" altLang="en-US" sz="3200">
                <a:latin typeface="华文新魏" panose="02010800040101010101" pitchFamily="2" charset="-122"/>
                <a:ea typeface="华文新魏" panose="02010800040101010101" pitchFamily="2" charset="-122"/>
              </a:rPr>
              <a:t>路程是</a:t>
            </a:r>
            <a:r>
              <a:rPr lang="en-US" altLang="zh-CN" sz="3600">
                <a:latin typeface="华文新魏" panose="02010800040101010101" pitchFamily="2" charset="-122"/>
                <a:ea typeface="华文新魏" panose="02010800040101010101" pitchFamily="2" charset="-122"/>
              </a:rPr>
              <a:t>x</a:t>
            </a:r>
            <a:r>
              <a:rPr lang="en-US" altLang="zh-CN" sz="200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b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200">
                <a:latin typeface="华文新魏" panose="02010800040101010101" pitchFamily="2" charset="-122"/>
                <a:ea typeface="华文新魏" panose="02010800040101010101" pitchFamily="2" charset="-122"/>
              </a:rPr>
              <a:t>下山的速度是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v</a:t>
            </a:r>
            <a:r>
              <a:rPr lang="en-US" altLang="zh-CN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r>
              <a:rPr lang="zh-CN" altLang="en-US" sz="3200">
                <a:latin typeface="华文新魏" panose="02010800040101010101" pitchFamily="2" charset="-122"/>
                <a:ea typeface="华文新魏" panose="02010800040101010101" pitchFamily="2" charset="-122"/>
              </a:rPr>
              <a:t>时间是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t</a:t>
            </a:r>
            <a:r>
              <a:rPr lang="en-US" altLang="zh-CN" sz="200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 </a:t>
            </a:r>
            <a:r>
              <a:rPr lang="zh-CN" altLang="en-US" sz="3200">
                <a:latin typeface="华文新魏" panose="02010800040101010101" pitchFamily="2" charset="-122"/>
                <a:ea typeface="华文新魏" panose="02010800040101010101" pitchFamily="2" charset="-122"/>
              </a:rPr>
              <a:t>路程是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x</a:t>
            </a:r>
            <a:r>
              <a:rPr lang="en-US" altLang="zh-CN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endParaRPr lang="en-US" altLang="zh-CN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0" indent="0"/>
            <a:b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200">
                <a:latin typeface="华文新魏" panose="02010800040101010101" pitchFamily="2" charset="-122"/>
                <a:ea typeface="华文新魏" panose="02010800040101010101" pitchFamily="2" charset="-122"/>
              </a:rPr>
              <a:t>这样的话平均速度是 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  <a:br>
              <a:rPr lang="zh-CN" altLang="en-US" sz="320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200">
                <a:latin typeface="华文新魏" panose="02010800040101010101" pitchFamily="2" charset="-122"/>
                <a:ea typeface="华文新魏" panose="02010800040101010101" pitchFamily="2" charset="-122"/>
              </a:rPr>
              <a:t>速度的平均值时 （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v</a:t>
            </a:r>
            <a:r>
              <a:rPr lang="en-US" altLang="zh-CN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+v</a:t>
            </a:r>
            <a:r>
              <a:rPr lang="en-US" altLang="zh-CN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20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zh-CN" sz="3200">
                <a:latin typeface="华文新魏" panose="02010800040101010101" pitchFamily="2" charset="-122"/>
                <a:ea typeface="华文新魏" panose="02010800040101010101" pitchFamily="2" charset="-122"/>
              </a:rPr>
              <a:t>/2</a:t>
            </a:r>
            <a:endParaRPr lang="en-US" altLang="zh-CN" sz="32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/>
      <p:bldP spid="204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91175" y="1341120"/>
            <a:ext cx="4064000" cy="887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BCD</a:t>
            </a:r>
            <a:endParaRPr lang="en-US" altLang="zh-CN" b="1"/>
          </a:p>
        </p:txBody>
      </p:sp>
      <p:sp>
        <p:nvSpPr>
          <p:cNvPr id="4" name="文本框 3"/>
          <p:cNvSpPr txBox="1"/>
          <p:nvPr/>
        </p:nvSpPr>
        <p:spPr>
          <a:xfrm>
            <a:off x="6888480" y="4076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BD</a:t>
            </a:r>
            <a:endParaRPr lang="en-US" altLang="zh-CN"/>
          </a:p>
        </p:txBody>
      </p:sp>
      <p:pic>
        <p:nvPicPr>
          <p:cNvPr id="5" name="图片 4" descr="38acc5f65f93056196e2ffbc0e589e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908685"/>
            <a:ext cx="9352280" cy="52431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224020" y="836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840865" y="35788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B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5304155" y="59493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15m/s</a:t>
            </a:r>
            <a:endParaRPr lang="en-US" altLang="zh-CN"/>
          </a:p>
        </p:txBody>
      </p:sp>
      <p:pic>
        <p:nvPicPr>
          <p:cNvPr id="13" name="图片 12" descr="066c361ba35100ae3d86509be8a964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415290"/>
            <a:ext cx="9900285" cy="60147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/>
          <p:nvPr/>
        </p:nvSpPr>
        <p:spPr>
          <a:xfrm>
            <a:off x="2063750" y="765175"/>
            <a:ext cx="8001000" cy="4184650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一质点沿直线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OX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方向做变速运动，它离开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点的距离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随时间变化的关系为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=5+2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 b="1" baseline="30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ｍ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，它的速度随时间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变化的关系为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=6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800" b="1" baseline="30000">
                <a:latin typeface="Times New Roman" panose="02020603050405020304" pitchFamily="18" charset="0"/>
                <a:ea typeface="宋体" panose="02010600030101010101" pitchFamily="2" charset="-122"/>
              </a:rPr>
              <a:t>２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m/s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该质点在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t=2s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的平均速度和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=2 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ｓ到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=3 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ｓ间的平均速度的大小分别为</a:t>
            </a:r>
            <a:endParaRPr kumimoji="1"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just"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A.12 m/s,39 m/s             B.8 m/s,38 m/s   </a:t>
            </a:r>
            <a:endParaRPr kumimoji="1"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just"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 C.12 m/s,19.5 m/s         D.8 m/s,13 m/s</a:t>
            </a:r>
            <a:r>
              <a:rPr kumimoji="1"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kumimoji="1"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</a:pPr>
            <a:endParaRPr kumimoji="1" lang="en-US" altLang="zh-CN" sz="2800" b="1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8915" name="Text Box 3"/>
          <p:cNvSpPr/>
          <p:nvPr/>
        </p:nvSpPr>
        <p:spPr>
          <a:xfrm>
            <a:off x="2397125" y="4916488"/>
            <a:ext cx="2743200" cy="457200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华文楷体" panose="02010600040101010101" pitchFamily="2" charset="-122"/>
              </a:rPr>
              <a:t>答案</a:t>
            </a:r>
            <a:r>
              <a:rPr kumimoji="1"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endParaRPr kumimoji="1" lang="en-US" altLang="zh-CN" sz="2400" b="1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8916" name="Text Box 4"/>
          <p:cNvSpPr/>
          <p:nvPr/>
        </p:nvSpPr>
        <p:spPr>
          <a:xfrm>
            <a:off x="3768725" y="4916488"/>
            <a:ext cx="2362200" cy="457200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endParaRPr kumimoji="1" lang="en-US" altLang="zh-CN" sz="2400" b="1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U774P249T3D104538F37DT200408280338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0375" y="700088"/>
            <a:ext cx="5832475" cy="4168775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24579" name="Text Box 3"/>
          <p:cNvSpPr/>
          <p:nvPr/>
        </p:nvSpPr>
        <p:spPr>
          <a:xfrm>
            <a:off x="2424113" y="5214938"/>
            <a:ext cx="7704137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ctr" eaLnBrk="1" hangingPunct="1"/>
            <a:r>
              <a:rPr lang="zh-CN" altLang="en-US" sz="2800" b="1">
                <a:latin typeface="Arial" panose="020B0604020202020204" pitchFamily="34" charset="0"/>
                <a:ea typeface="楷体_GB2312" panose="02010609030101010101" pitchFamily="49" charset="-122"/>
              </a:rPr>
              <a:t>思考</a:t>
            </a:r>
            <a:r>
              <a:rPr lang="en-US" altLang="zh-CN" sz="2800" b="1">
                <a:latin typeface="Arial" panose="020B0604020202020204" pitchFamily="34" charset="0"/>
                <a:ea typeface="楷体_GB2312" panose="02010609030101010101" pitchFamily="49" charset="-122"/>
              </a:rPr>
              <a:t>:</a:t>
            </a:r>
            <a:r>
              <a:rPr lang="zh-CN" altLang="en-US" sz="2800" b="1">
                <a:latin typeface="Arial" panose="020B0604020202020204" pitchFamily="34" charset="0"/>
                <a:ea typeface="楷体_GB2312" panose="02010609030101010101" pitchFamily="49" charset="-122"/>
              </a:rPr>
              <a:t>如何求刘翔跨越第四个栏的速度？</a:t>
            </a:r>
            <a:endParaRPr lang="zh-CN" altLang="en-US" sz="2800" b="1"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3906838" y="306388"/>
            <a:ext cx="4457700" cy="71755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运动的快慢</a:t>
            </a:r>
            <a:endParaRPr kumimoji="0" lang="zh-CN" altLang="en-US" sz="3600" b="1" i="0" u="none" strike="noStrike" kern="1200" cap="all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717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1313" y="1268413"/>
            <a:ext cx="3629025" cy="24288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7172" name="图片 4"/>
          <p:cNvPicPr>
            <a:picLocks noChangeAspect="1"/>
          </p:cNvPicPr>
          <p:nvPr/>
        </p:nvPicPr>
        <p:blipFill>
          <a:blip r:embed="rId2"/>
          <a:srcRect b="16245"/>
          <a:stretch>
            <a:fillRect/>
          </a:stretch>
        </p:blipFill>
        <p:spPr>
          <a:xfrm>
            <a:off x="1571625" y="3768725"/>
            <a:ext cx="3997325" cy="27114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7173" name="图片 6"/>
          <p:cNvPicPr>
            <a:picLocks noChangeAspect="1"/>
          </p:cNvPicPr>
          <p:nvPr/>
        </p:nvPicPr>
        <p:blipFill>
          <a:blip r:embed="rId3"/>
          <a:srcRect t="24802"/>
          <a:stretch>
            <a:fillRect/>
          </a:stretch>
        </p:blipFill>
        <p:spPr>
          <a:xfrm>
            <a:off x="6383338" y="3790950"/>
            <a:ext cx="3575050" cy="26892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3"/>
          <p:cNvSpPr>
            <a:spLocks noGrp="1" noRot="1"/>
          </p:cNvSpPr>
          <p:nvPr>
            <p:ph type="body" sz="half" idx="1"/>
          </p:nvPr>
        </p:nvSpPr>
        <p:spPr>
          <a:xfrm>
            <a:off x="2063750" y="1341438"/>
            <a:ext cx="8396288" cy="5832475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228600" indent="-182245" algn="l" defTabSz="914400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0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1pPr>
            <a:lvl2pPr marL="457200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8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2pPr>
            <a:lvl3pPr marL="730250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3pPr>
            <a:lvl4pPr marL="1005205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4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4pPr>
            <a:lvl5pPr marL="1279525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4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lnSpc>
                <a:spcPct val="130000"/>
              </a:lnSpc>
              <a:buNone/>
            </a:pPr>
            <a:r>
              <a:rPr lang="en-US" altLang="zh-CN" sz="2800">
                <a:ea typeface="宋体" panose="02010600030101010101" pitchFamily="2" charset="-122"/>
              </a:rPr>
              <a:t>1</a:t>
            </a:r>
            <a:r>
              <a:rPr lang="zh-CN" altLang="en-US" sz="2800">
                <a:ea typeface="宋体" panose="02010600030101010101" pitchFamily="2" charset="-122"/>
              </a:rPr>
              <a:t>、定义：物体在某一时刻（或某一位置）时的速度</a:t>
            </a:r>
            <a:endParaRPr lang="zh-CN" altLang="en-US" sz="2800"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30000"/>
              </a:lnSpc>
              <a:buNone/>
            </a:pP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zh-CN" altLang="en-US" sz="2800">
                <a:ea typeface="宋体" panose="02010600030101010101" pitchFamily="2" charset="-122"/>
              </a:rPr>
              <a:t>、物理意义：精确的描述物体运动的快慢</a:t>
            </a:r>
            <a:endParaRPr lang="zh-CN" altLang="en-US" sz="2800"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30000"/>
              </a:lnSpc>
              <a:buNone/>
            </a:pPr>
            <a:r>
              <a:rPr lang="en-US" altLang="zh-CN" sz="2800">
                <a:ea typeface="宋体" panose="02010600030101010101" pitchFamily="2" charset="-122"/>
              </a:rPr>
              <a:t>3</a:t>
            </a:r>
            <a:r>
              <a:rPr lang="zh-CN" altLang="en-US" sz="2800">
                <a:ea typeface="宋体" panose="02010600030101010101" pitchFamily="2" charset="-122"/>
              </a:rPr>
              <a:t>、当△</a:t>
            </a:r>
            <a:r>
              <a:rPr lang="en-US" altLang="zh-CN" sz="2800" i="1">
                <a:latin typeface="Times New Roman" panose="02020603050405020304" pitchFamily="18" charset="0"/>
                <a:ea typeface="楷体_GB2312" panose="02010609030101010101" pitchFamily="49" charset="-122"/>
              </a:rPr>
              <a:t>t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非常非常小</a:t>
            </a:r>
            <a:r>
              <a:rPr lang="zh-CN" altLang="en-US" sz="2800">
                <a:latin typeface="Times New Roman" panose="02020603050405020304" pitchFamily="18" charset="0"/>
                <a:ea typeface="楷体_GB2312" panose="02010609030101010101" pitchFamily="49" charset="-122"/>
              </a:rPr>
              <a:t>， </a:t>
            </a:r>
            <a:r>
              <a:rPr lang="zh-CN" altLang="en-US" sz="2800">
                <a:ea typeface="宋体" panose="02010600030101010101" pitchFamily="2" charset="-122"/>
              </a:rPr>
              <a:t>△</a:t>
            </a:r>
            <a:r>
              <a:rPr lang="en-US" altLang="zh-CN" sz="2800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en-US" altLang="zh-CN" sz="2800">
                <a:latin typeface="Times New Roman" panose="02020603050405020304" pitchFamily="18" charset="0"/>
                <a:ea typeface="楷体_GB2312" panose="02010609030101010101" pitchFamily="49" charset="-122"/>
              </a:rPr>
              <a:t>/</a:t>
            </a:r>
            <a:r>
              <a:rPr lang="en-US" altLang="zh-CN" sz="2800" i="1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lang="en-US" altLang="zh-CN" sz="2800">
                <a:ea typeface="宋体" panose="02010600030101010101" pitchFamily="2" charset="-122"/>
              </a:rPr>
              <a:t>△</a:t>
            </a:r>
            <a:r>
              <a:rPr lang="en-US" altLang="zh-CN" sz="2800" i="1">
                <a:latin typeface="Times New Roman" panose="02020603050405020304" pitchFamily="18" charset="0"/>
                <a:ea typeface="楷体_GB2312" panose="02010609030101010101" pitchFamily="49" charset="-122"/>
              </a:rPr>
              <a:t>t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可看作某时刻（某位置）的瞬时速度</a:t>
            </a:r>
            <a:r>
              <a:rPr lang="zh-CN" altLang="en-US" sz="2800">
                <a:ea typeface="宋体" panose="02010600030101010101" pitchFamily="2" charset="-122"/>
              </a:rPr>
              <a:t> </a:t>
            </a:r>
            <a:endParaRPr lang="zh-CN" altLang="en-US" sz="2800"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30000"/>
              </a:lnSpc>
              <a:buNone/>
            </a:pPr>
            <a:r>
              <a:rPr lang="en-US" altLang="zh-CN" sz="2800">
                <a:ea typeface="宋体" panose="02010600030101010101" pitchFamily="2" charset="-122"/>
              </a:rPr>
              <a:t>4</a:t>
            </a:r>
            <a:r>
              <a:rPr lang="zh-CN" altLang="en-US" sz="2800">
                <a:ea typeface="宋体" panose="02010600030101010101" pitchFamily="2" charset="-122"/>
              </a:rPr>
              <a:t>、是</a:t>
            </a:r>
            <a:r>
              <a:rPr lang="en-US" altLang="zh-CN" sz="2800" baseline="-25000">
                <a:ea typeface="宋体" panose="02010600030101010101" pitchFamily="2" charset="-122"/>
              </a:rPr>
              <a:t>——</a:t>
            </a:r>
            <a:r>
              <a:rPr lang="zh-CN" altLang="en-US" sz="2800">
                <a:ea typeface="宋体" panose="02010600030101010101" pitchFamily="2" charset="-122"/>
              </a:rPr>
              <a:t>量。方向：与物体运动方向相同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25603" name="Text Box 26"/>
          <p:cNvSpPr/>
          <p:nvPr/>
        </p:nvSpPr>
        <p:spPr>
          <a:xfrm>
            <a:off x="2452688" y="500063"/>
            <a:ext cx="3384550" cy="641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zh-CN" altLang="en-US" sz="3600" b="1">
                <a:latin typeface="Arial" panose="020B0604020202020204" pitchFamily="34" charset="0"/>
                <a:ea typeface="宋体" panose="02010600030101010101" pitchFamily="2" charset="-122"/>
              </a:rPr>
              <a:t>三、瞬时速度</a:t>
            </a:r>
            <a:endParaRPr lang="zh-CN" altLang="en-US" sz="36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Text Box 27"/>
          <p:cNvSpPr/>
          <p:nvPr/>
        </p:nvSpPr>
        <p:spPr>
          <a:xfrm>
            <a:off x="2955925" y="4146550"/>
            <a:ext cx="1944688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矢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uiExpand="1" build="p"/>
      <p:bldP spid="2560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/>
          <p:nvPr/>
        </p:nvSpPr>
        <p:spPr>
          <a:xfrm>
            <a:off x="1671638" y="860425"/>
            <a:ext cx="9105900" cy="31400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/>
            <a:r>
              <a:rPr lang="zh-CN" altLang="en-US" sz="4000" b="1">
                <a:latin typeface="Tahoma" panose="020B0604030504040204" pitchFamily="34" charset="0"/>
                <a:ea typeface="隶书" panose="02010509060101010101" pitchFamily="49" charset="-122"/>
              </a:rPr>
              <a:t>下列速度是平均速度还是瞬时速度？</a:t>
            </a:r>
            <a:endParaRPr lang="zh-CN" altLang="en-US" sz="4000" b="1">
              <a:latin typeface="Tahoma" panose="020B0604030504040204" pitchFamily="34" charset="0"/>
              <a:ea typeface="隶书" panose="02010509060101010101" pitchFamily="49" charset="-122"/>
            </a:endParaRPr>
          </a:p>
          <a:p>
            <a:pPr marL="0" lvl="0" indent="0" eaLnBrk="1" hangingPunct="1"/>
            <a:r>
              <a:rPr lang="zh-CN" altLang="en-US" sz="4000" b="1">
                <a:latin typeface="Tahoma" panose="020B0604030504040204" pitchFamily="34" charset="0"/>
                <a:ea typeface="隶书" panose="02010509060101010101" pitchFamily="49" charset="-122"/>
              </a:rPr>
              <a:t>   </a:t>
            </a:r>
            <a:r>
              <a:rPr lang="en-US" altLang="zh-CN" sz="4000" b="1">
                <a:latin typeface="Tahoma" panose="020B0604030504040204" pitchFamily="34" charset="0"/>
                <a:ea typeface="隶书" panose="02010509060101010101" pitchFamily="49" charset="-122"/>
              </a:rPr>
              <a:t>A </a:t>
            </a:r>
            <a:r>
              <a:rPr lang="zh-CN" altLang="en-US" sz="4000" b="1">
                <a:latin typeface="Tahoma" panose="020B0604030504040204" pitchFamily="34" charset="0"/>
                <a:ea typeface="隶书" panose="02010509060101010101" pitchFamily="49" charset="-122"/>
              </a:rPr>
              <a:t>某同学百米赛跑的速度约为</a:t>
            </a:r>
            <a:r>
              <a:rPr lang="en-US" altLang="zh-CN" sz="4000" b="1">
                <a:latin typeface="Tahoma" panose="020B0604030504040204" pitchFamily="34" charset="0"/>
                <a:ea typeface="隶书" panose="02010509060101010101" pitchFamily="49" charset="-122"/>
              </a:rPr>
              <a:t>9m/s </a:t>
            </a:r>
            <a:endParaRPr lang="en-US" altLang="zh-CN" sz="4000" b="1">
              <a:latin typeface="Tahoma" panose="020B0604030504040204" pitchFamily="34" charset="0"/>
              <a:ea typeface="隶书" panose="02010509060101010101" pitchFamily="49" charset="-122"/>
            </a:endParaRPr>
          </a:p>
          <a:p>
            <a:pPr marL="0" lvl="0" indent="0" eaLnBrk="1" hangingPunct="1"/>
            <a:r>
              <a:rPr lang="en-US" altLang="zh-CN" sz="4000" b="1">
                <a:latin typeface="Tahoma" panose="020B0604030504040204" pitchFamily="34" charset="0"/>
                <a:ea typeface="隶书" panose="02010509060101010101" pitchFamily="49" charset="-122"/>
              </a:rPr>
              <a:t>   B </a:t>
            </a:r>
            <a:r>
              <a:rPr lang="zh-CN" altLang="en-US" sz="4000" b="1">
                <a:latin typeface="Tahoma" panose="020B0604030504040204" pitchFamily="34" charset="0"/>
                <a:ea typeface="隶书" panose="02010509060101010101" pitchFamily="49" charset="-122"/>
              </a:rPr>
              <a:t>运动员百米冲刺时的速度是</a:t>
            </a:r>
            <a:r>
              <a:rPr lang="en-US" altLang="zh-CN" sz="4000" b="1">
                <a:latin typeface="Tahoma" panose="020B0604030504040204" pitchFamily="34" charset="0"/>
                <a:ea typeface="隶书" panose="02010509060101010101" pitchFamily="49" charset="-122"/>
              </a:rPr>
              <a:t>12m/s</a:t>
            </a:r>
            <a:endParaRPr lang="en-US" altLang="zh-CN" sz="4000" b="1">
              <a:latin typeface="Tahoma" panose="020B0604030504040204" pitchFamily="34" charset="0"/>
              <a:ea typeface="隶书" panose="02010509060101010101" pitchFamily="49" charset="-122"/>
            </a:endParaRPr>
          </a:p>
          <a:p>
            <a:pPr marL="0" lvl="0" indent="0" eaLnBrk="1" hangingPunct="1"/>
            <a:r>
              <a:rPr lang="en-US" altLang="zh-CN" sz="4000" b="1">
                <a:latin typeface="Tahoma" panose="020B0604030504040204" pitchFamily="34" charset="0"/>
                <a:ea typeface="隶书" panose="02010509060101010101" pitchFamily="49" charset="-122"/>
              </a:rPr>
              <a:t>   C </a:t>
            </a:r>
            <a:r>
              <a:rPr lang="zh-CN" altLang="en-US" sz="4000" b="1">
                <a:latin typeface="Tahoma" panose="020B0604030504040204" pitchFamily="34" charset="0"/>
                <a:ea typeface="隶书" panose="02010509060101010101" pitchFamily="49" charset="-122"/>
              </a:rPr>
              <a:t>汽车速度计指示着速度为</a:t>
            </a:r>
            <a:r>
              <a:rPr lang="en-US" altLang="zh-CN" sz="4000" b="1">
                <a:latin typeface="Tahoma" panose="020B0604030504040204" pitchFamily="34" charset="0"/>
                <a:ea typeface="隶书" panose="02010509060101010101" pitchFamily="49" charset="-122"/>
              </a:rPr>
              <a:t>60km/h</a:t>
            </a:r>
            <a:endParaRPr lang="en-US" altLang="zh-CN" sz="4000" b="1">
              <a:latin typeface="Tahoma" panose="020B0604030504040204" pitchFamily="34" charset="0"/>
              <a:ea typeface="隶书" panose="02010509060101010101" pitchFamily="49" charset="-122"/>
            </a:endParaRPr>
          </a:p>
          <a:p>
            <a:pPr marL="0" lvl="0" indent="0" eaLnBrk="1" hangingPunct="1"/>
            <a:r>
              <a:rPr lang="en-US" altLang="zh-CN" sz="4000" b="1">
                <a:latin typeface="Tahoma" panose="020B0604030504040204" pitchFamily="34" charset="0"/>
                <a:ea typeface="隶书" panose="02010509060101010101" pitchFamily="49" charset="-122"/>
              </a:rPr>
              <a:t>   D </a:t>
            </a:r>
            <a:r>
              <a:rPr lang="zh-CN" altLang="en-US" sz="4000" b="1">
                <a:latin typeface="Tahoma" panose="020B0604030504040204" pitchFamily="34" charset="0"/>
                <a:ea typeface="隶书" panose="02010509060101010101" pitchFamily="49" charset="-122"/>
              </a:rPr>
              <a:t>子弹离开枪口时的速度为</a:t>
            </a:r>
            <a:r>
              <a:rPr lang="en-US" altLang="zh-CN" sz="4000" b="1">
                <a:latin typeface="Tahoma" panose="020B0604030504040204" pitchFamily="34" charset="0"/>
                <a:ea typeface="隶书" panose="02010509060101010101" pitchFamily="49" charset="-122"/>
              </a:rPr>
              <a:t>1000m/s</a:t>
            </a:r>
            <a:endParaRPr lang="en-US" altLang="zh-CN" sz="4000" b="1"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pic>
        <p:nvPicPr>
          <p:cNvPr id="26627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0063" y="4149725"/>
            <a:ext cx="3570287" cy="21558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27145" y="6616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BCD</a:t>
            </a:r>
            <a:endParaRPr lang="en-US" altLang="zh-CN"/>
          </a:p>
        </p:txBody>
      </p:sp>
      <p:pic>
        <p:nvPicPr>
          <p:cNvPr id="6" name="图片 5" descr="df152ff565297cd7002dcc75313580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450215"/>
            <a:ext cx="6405880" cy="3246755"/>
          </a:xfrm>
          <a:prstGeom prst="rect">
            <a:avLst/>
          </a:prstGeom>
        </p:spPr>
      </p:pic>
      <p:pic>
        <p:nvPicPr>
          <p:cNvPr id="7" name="图片 6" descr="72e7a8cc6a34ae430cc80e13952c49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3932555"/>
            <a:ext cx="7107555" cy="22402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/>
          <p:nvPr/>
        </p:nvSpPr>
        <p:spPr>
          <a:xfrm>
            <a:off x="1676400" y="844550"/>
            <a:ext cx="6442075" cy="1262063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buFont typeface="Wingdings" panose="05000000000000000000" pitchFamily="2" charset="2"/>
              <a:buChar char="Ø"/>
            </a:pPr>
            <a:r>
              <a:rPr lang="zh-CN" altLang="en-US" sz="3600">
                <a:latin typeface="黑体" panose="02010609060101010101" pitchFamily="2" charset="-122"/>
                <a:ea typeface="黑体" panose="02010609060101010101" pitchFamily="2" charset="-122"/>
              </a:rPr>
              <a:t>速率：</a:t>
            </a:r>
            <a:endParaRPr lang="en-US" altLang="zh-CN" sz="36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lvl="0" indent="0" eaLnBrk="1" hangingPunct="1"/>
            <a:r>
              <a:rPr lang="zh-CN" altLang="en-US" sz="3600">
                <a:latin typeface="黑体" panose="02010609060101010101" pitchFamily="2" charset="-122"/>
                <a:ea typeface="黑体" panose="02010609060101010101" pitchFamily="2" charset="-122"/>
              </a:rPr>
              <a:t>    瞬时速度的大小叫做</a:t>
            </a:r>
            <a:r>
              <a:rPr lang="zh-CN" altLang="en-US" sz="3600">
                <a:solidFill>
                  <a:srgbClr val="FF33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速率</a:t>
            </a:r>
            <a:r>
              <a:rPr lang="zh-CN" altLang="en-US" sz="4000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endParaRPr lang="zh-CN" altLang="en-US" sz="400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8675" name="Text Box 3"/>
          <p:cNvSpPr/>
          <p:nvPr/>
        </p:nvSpPr>
        <p:spPr>
          <a:xfrm>
            <a:off x="1671638" y="4152900"/>
            <a:ext cx="4800600" cy="579438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/>
            <a:r>
              <a:rPr lang="zh-CN" altLang="en-US" sz="3200">
                <a:latin typeface="黑体" panose="02010609060101010101" pitchFamily="2" charset="-122"/>
                <a:ea typeface="黑体" panose="02010609060101010101" pitchFamily="2" charset="-122"/>
              </a:rPr>
              <a:t>平均速度</a:t>
            </a:r>
            <a:r>
              <a:rPr lang="en-US" altLang="zh-CN" sz="3200">
                <a:latin typeface="黑体" panose="02010609060101010101" pitchFamily="2" charset="-122"/>
                <a:ea typeface="黑体" panose="02010609060101010101" pitchFamily="2" charset="-122"/>
              </a:rPr>
              <a:t>=</a:t>
            </a:r>
            <a:r>
              <a:rPr lang="zh-CN" altLang="en-US" sz="3200">
                <a:latin typeface="黑体" panose="02010609060101010101" pitchFamily="2" charset="-122"/>
                <a:ea typeface="黑体" panose="02010609060101010101" pitchFamily="2" charset="-122"/>
              </a:rPr>
              <a:t>位移</a:t>
            </a:r>
            <a:r>
              <a:rPr lang="en-US" altLang="zh-CN" sz="3200"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lang="zh-CN" altLang="en-US" sz="3200">
                <a:latin typeface="黑体" panose="02010609060101010101" pitchFamily="2" charset="-122"/>
                <a:ea typeface="黑体" panose="02010609060101010101" pitchFamily="2" charset="-122"/>
              </a:rPr>
              <a:t>时间</a:t>
            </a:r>
            <a:endParaRPr lang="zh-CN" altLang="en-US" sz="320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8676" name="Text Box 4"/>
          <p:cNvSpPr/>
          <p:nvPr/>
        </p:nvSpPr>
        <p:spPr>
          <a:xfrm>
            <a:off x="1671638" y="5205413"/>
            <a:ext cx="4724400" cy="579437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/>
            <a:r>
              <a:rPr lang="zh-CN" altLang="en-US" sz="3200">
                <a:latin typeface="黑体" panose="02010609060101010101" pitchFamily="2" charset="-122"/>
                <a:ea typeface="黑体" panose="02010609060101010101" pitchFamily="2" charset="-122"/>
              </a:rPr>
              <a:t>平均速率</a:t>
            </a:r>
            <a:r>
              <a:rPr lang="en-US" altLang="zh-CN" sz="3200">
                <a:latin typeface="黑体" panose="02010609060101010101" pitchFamily="2" charset="-122"/>
                <a:ea typeface="黑体" panose="02010609060101010101" pitchFamily="2" charset="-122"/>
              </a:rPr>
              <a:t>=</a:t>
            </a:r>
            <a:r>
              <a:rPr lang="zh-CN" altLang="en-US" sz="3200">
                <a:latin typeface="黑体" panose="02010609060101010101" pitchFamily="2" charset="-122"/>
                <a:ea typeface="黑体" panose="02010609060101010101" pitchFamily="2" charset="-122"/>
              </a:rPr>
              <a:t>路程</a:t>
            </a:r>
            <a:r>
              <a:rPr lang="en-US" altLang="zh-CN" sz="3200"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lang="zh-CN" altLang="en-US" sz="3200">
                <a:latin typeface="黑体" panose="02010609060101010101" pitchFamily="2" charset="-122"/>
                <a:ea typeface="黑体" panose="02010609060101010101" pitchFamily="2" charset="-122"/>
              </a:rPr>
              <a:t>时间</a:t>
            </a:r>
            <a:endParaRPr lang="zh-CN" altLang="en-US" sz="320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8677" name="Text Box 5"/>
          <p:cNvSpPr/>
          <p:nvPr/>
        </p:nvSpPr>
        <p:spPr>
          <a:xfrm>
            <a:off x="1676400" y="2868613"/>
            <a:ext cx="8458200" cy="579437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/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问：平均速度的大小是否也叫</a:t>
            </a:r>
            <a:r>
              <a:rPr lang="zh-CN" altLang="en-US" sz="3200">
                <a:solidFill>
                  <a:srgbClr val="FF33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平均速率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呢？</a:t>
            </a:r>
            <a:endParaRPr lang="zh-CN" altLang="en-US" sz="320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8678" name="Text Box 6"/>
          <p:cNvSpPr/>
          <p:nvPr/>
        </p:nvSpPr>
        <p:spPr>
          <a:xfrm>
            <a:off x="6167438" y="4595813"/>
            <a:ext cx="4495800" cy="579437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/>
            <a:r>
              <a:rPr lang="zh-CN" altLang="en-US" sz="320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在单向直线运动中相等</a:t>
            </a:r>
            <a:endParaRPr lang="zh-CN" altLang="en-US" sz="320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8679" name="AutoShape 7"/>
          <p:cNvSpPr/>
          <p:nvPr/>
        </p:nvSpPr>
        <p:spPr>
          <a:xfrm>
            <a:off x="5634038" y="4367213"/>
            <a:ext cx="533400" cy="1219200"/>
          </a:xfrm>
          <a:prstGeom prst="rightBrace">
            <a:avLst>
              <a:gd name="adj1" fmla="val 19048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 anchorCtr="0">
            <a:no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680" name="Text Box 8"/>
          <p:cNvSpPr/>
          <p:nvPr/>
        </p:nvSpPr>
        <p:spPr>
          <a:xfrm>
            <a:off x="9604375" y="2928938"/>
            <a:ext cx="898525" cy="519112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/>
            <a:r>
              <a:rPr lang="zh-CN" altLang="en-US" sz="2800">
                <a:solidFill>
                  <a:srgbClr val="FF3300"/>
                </a:solidFill>
                <a:ea typeface="宋体" panose="02010600030101010101" pitchFamily="2" charset="-122"/>
              </a:rPr>
              <a:t>不是</a:t>
            </a:r>
            <a:endParaRPr lang="zh-CN" altLang="en-US" sz="280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pic>
        <p:nvPicPr>
          <p:cNvPr id="28681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0" y="506413"/>
            <a:ext cx="2133600" cy="1938337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8675" grpId="0"/>
      <p:bldP spid="28676" grpId="0"/>
      <p:bldP spid="28677" grpId="0"/>
      <p:bldP spid="28678" grpId="0"/>
      <p:bldP spid="2868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/>
          <p:nvPr/>
        </p:nvSpPr>
        <p:spPr>
          <a:xfrm>
            <a:off x="1597025" y="993775"/>
            <a:ext cx="2822575" cy="5794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四</a:t>
            </a:r>
            <a:r>
              <a:rPr kumimoji="1" lang="en-US" altLang="zh-CN" sz="3200" b="1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kumimoji="1" lang="zh-CN" altLang="en-US" sz="3200" b="1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小结：</a:t>
            </a:r>
            <a:endParaRPr kumimoji="1" lang="zh-CN" altLang="en-US" sz="3200" b="1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1" name="Text Box 3"/>
          <p:cNvSpPr/>
          <p:nvPr/>
        </p:nvSpPr>
        <p:spPr>
          <a:xfrm>
            <a:off x="1951038" y="1733550"/>
            <a:ext cx="8610600" cy="18002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速度是描述物体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__________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的物理量，它等于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____________________________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的比值，公式为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v=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_</a:t>
            </a:r>
            <a:r>
              <a:rPr kumimoji="1"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____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速度不但有大小，而且还有方向，是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_____,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在国际单位制中，单位是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_____.</a:t>
            </a:r>
            <a:endParaRPr kumimoji="1"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2" name="Text Box 4"/>
          <p:cNvSpPr/>
          <p:nvPr/>
        </p:nvSpPr>
        <p:spPr>
          <a:xfrm>
            <a:off x="1885950" y="3860800"/>
            <a:ext cx="8675688" cy="22272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平均速度粗略地描述变速直线运动的快慢，它的大小等于   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__________________________________________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的比值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公式为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v=_______.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平均速度是矢量，某段时间内平均速度的方向，与该段时间内物体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_____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的方向相同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3" name="Text Box 6"/>
          <p:cNvSpPr/>
          <p:nvPr/>
        </p:nvSpPr>
        <p:spPr>
          <a:xfrm>
            <a:off x="4837113" y="1570038"/>
            <a:ext cx="1800225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运动快慢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4" name="Text Box 8"/>
          <p:cNvSpPr/>
          <p:nvPr/>
        </p:nvSpPr>
        <p:spPr>
          <a:xfrm>
            <a:off x="1906588" y="2151063"/>
            <a:ext cx="3355975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物体通过的位移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kumimoji="1" lang="en-US" altLang="zh-CN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5" name="Text Box 9"/>
          <p:cNvSpPr/>
          <p:nvPr/>
        </p:nvSpPr>
        <p:spPr>
          <a:xfrm>
            <a:off x="4621213" y="2146300"/>
            <a:ext cx="2424112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与所用时间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6" name="Text Box 10"/>
          <p:cNvSpPr/>
          <p:nvPr/>
        </p:nvSpPr>
        <p:spPr>
          <a:xfrm>
            <a:off x="2533650" y="2649538"/>
            <a:ext cx="609600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x/t</a:t>
            </a:r>
            <a:endParaRPr kumimoji="1" lang="en-US" altLang="zh-CN" sz="2800" b="1" i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7" name="Text Box 11"/>
          <p:cNvSpPr/>
          <p:nvPr/>
        </p:nvSpPr>
        <p:spPr>
          <a:xfrm>
            <a:off x="9018588" y="2592388"/>
            <a:ext cx="1158875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/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矢量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8" name="Text Box 12"/>
          <p:cNvSpPr/>
          <p:nvPr/>
        </p:nvSpPr>
        <p:spPr>
          <a:xfrm>
            <a:off x="5727700" y="3046413"/>
            <a:ext cx="990600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m/s</a:t>
            </a:r>
            <a:endParaRPr kumimoji="1" lang="en-US" altLang="zh-CN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9" name="Text Box 14"/>
          <p:cNvSpPr/>
          <p:nvPr/>
        </p:nvSpPr>
        <p:spPr>
          <a:xfrm>
            <a:off x="2640013" y="4292600"/>
            <a:ext cx="7921625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某段时间的位移   </a:t>
            </a:r>
            <a:r>
              <a:rPr kumimoji="1"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发生这段位移所用的时间   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sz="2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780" name="Object 16"/>
          <p:cNvGraphicFramePr>
            <a:graphicFrameLocks noChangeAspect="1"/>
          </p:cNvGraphicFramePr>
          <p:nvPr/>
        </p:nvGraphicFramePr>
        <p:xfrm>
          <a:off x="4492625" y="3490913"/>
          <a:ext cx="3683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1" imgW="127000" imgH="114300" progId="Equation.DSMT4">
                  <p:embed/>
                </p:oleObj>
              </mc:Choice>
              <mc:Fallback>
                <p:oleObj name="Equation" r:id="rId1" imgW="127000" imgH="1143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4492625" y="3490913"/>
                        <a:ext cx="36830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1" name="Object 17"/>
          <p:cNvGraphicFramePr>
            <a:graphicFrameLocks noChangeAspect="1"/>
          </p:cNvGraphicFramePr>
          <p:nvPr/>
        </p:nvGraphicFramePr>
        <p:xfrm>
          <a:off x="8162925" y="3517900"/>
          <a:ext cx="36830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3" imgW="127000" imgH="114300" progId="Equation.DSMT4">
                  <p:embed/>
                </p:oleObj>
              </mc:Choice>
              <mc:Fallback>
                <p:oleObj name="Equation" r:id="rId3" imgW="127000" imgH="1143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8162925" y="3517900"/>
                        <a:ext cx="368300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2" name="Text Box 18"/>
          <p:cNvSpPr/>
          <p:nvPr/>
        </p:nvSpPr>
        <p:spPr>
          <a:xfrm>
            <a:off x="4476750" y="4652963"/>
            <a:ext cx="2403475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△</a:t>
            </a:r>
            <a:r>
              <a:rPr kumimoji="1" lang="en-US" altLang="zh-CN" sz="2800" b="1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 △</a:t>
            </a:r>
            <a:r>
              <a:rPr kumimoji="1" lang="en-US" altLang="zh-CN" sz="2800" b="1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sz="2800" b="1">
              <a:solidFill>
                <a:schemeClr val="fol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83" name="Text Box 19"/>
          <p:cNvSpPr/>
          <p:nvPr/>
        </p:nvSpPr>
        <p:spPr>
          <a:xfrm>
            <a:off x="8067675" y="5148263"/>
            <a:ext cx="12954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位移</a:t>
            </a:r>
            <a:endParaRPr kumimoji="1" lang="zh-CN" altLang="en-US" sz="2400" b="1">
              <a:solidFill>
                <a:schemeClr val="fol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/>
      <p:bldP spid="32773" grpId="0"/>
      <p:bldP spid="32774" grpId="0"/>
      <p:bldP spid="32775" grpId="0"/>
      <p:bldP spid="32776" grpId="0"/>
      <p:bldP spid="32777" grpId="0"/>
      <p:bldP spid="32778" grpId="0"/>
      <p:bldP spid="32779" grpId="0"/>
      <p:bldP spid="32782" grpId="0"/>
      <p:bldP spid="3278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4"/>
          <p:cNvSpPr>
            <a:spLocks noGrp="1"/>
          </p:cNvSpPr>
          <p:nvPr>
            <p:ph idx="1"/>
          </p:nvPr>
        </p:nvSpPr>
        <p:spPr>
          <a:xfrm>
            <a:off x="1703388" y="692150"/>
            <a:ext cx="9288462" cy="5327650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228600" indent="-182880" algn="l" defTabSz="914400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2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0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0250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8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205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79525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buNone/>
            </a:pPr>
            <a:r>
              <a:rPr kumimoji="1" lang="en-US" altLang="zh-CN" sz="2800">
                <a:ea typeface="宋体" panose="02010600030101010101" pitchFamily="2" charset="-122"/>
              </a:rPr>
              <a:t>3.</a:t>
            </a:r>
            <a:r>
              <a:rPr kumimoji="1" lang="zh-CN" altLang="en-US" sz="2800">
                <a:ea typeface="宋体" panose="02010600030101010101" pitchFamily="2" charset="-122"/>
              </a:rPr>
              <a:t>物体经过某一时刻（或某一位置）的速度叫</a:t>
            </a:r>
            <a:r>
              <a:rPr kumimoji="1" lang="en-US" altLang="zh-CN" sz="2800">
                <a:ea typeface="宋体" panose="02010600030101010101" pitchFamily="2" charset="-122"/>
              </a:rPr>
              <a:t>__________,</a:t>
            </a:r>
            <a:endParaRPr kumimoji="1" lang="en-US" altLang="zh-CN" sz="2800">
              <a:ea typeface="宋体" panose="02010600030101010101" pitchFamily="2" charset="-122"/>
            </a:endParaRPr>
          </a:p>
          <a:p>
            <a:pPr marL="0" lvl="0" indent="0" eaLnBrk="1" hangingPunct="1">
              <a:buNone/>
            </a:pPr>
            <a:r>
              <a:rPr kumimoji="1" lang="zh-CN" altLang="en-US" sz="2800">
                <a:ea typeface="宋体" panose="02010600030101010101" pitchFamily="2" charset="-122"/>
              </a:rPr>
              <a:t>它能精确地描述变速直线运动的快慢，瞬时速度的方向就    是物体经过某位置时的</a:t>
            </a:r>
            <a:r>
              <a:rPr kumimoji="1" lang="en-US" altLang="zh-CN" sz="2800">
                <a:ea typeface="宋体" panose="02010600030101010101" pitchFamily="2" charset="-122"/>
              </a:rPr>
              <a:t>_________.</a:t>
            </a:r>
            <a:endParaRPr kumimoji="1" lang="en-US" altLang="zh-CN" sz="2800">
              <a:ea typeface="宋体" panose="02010600030101010101" pitchFamily="2" charset="-122"/>
            </a:endParaRPr>
          </a:p>
          <a:p>
            <a:pPr marL="0" lvl="0" indent="0" eaLnBrk="1" hangingPunct="1">
              <a:buNone/>
            </a:pPr>
            <a:r>
              <a:rPr kumimoji="1" lang="en-US" altLang="zh-CN" sz="2800">
                <a:ea typeface="宋体" panose="02010600030101010101" pitchFamily="2" charset="-122"/>
              </a:rPr>
              <a:t>______________</a:t>
            </a:r>
            <a:r>
              <a:rPr kumimoji="1" lang="zh-CN" altLang="en-US" sz="2800">
                <a:ea typeface="宋体" panose="02010600030101010101" pitchFamily="2" charset="-122"/>
              </a:rPr>
              <a:t>叫瞬时速率，速率是</a:t>
            </a:r>
            <a:r>
              <a:rPr kumimoji="1" lang="en-US" altLang="zh-CN" sz="2800">
                <a:ea typeface="宋体" panose="02010600030101010101" pitchFamily="2" charset="-122"/>
              </a:rPr>
              <a:t>___</a:t>
            </a:r>
            <a:r>
              <a:rPr kumimoji="1" lang="zh-CN" altLang="en-US" sz="2800">
                <a:ea typeface="宋体" panose="02010600030101010101" pitchFamily="2" charset="-122"/>
              </a:rPr>
              <a:t>量</a:t>
            </a:r>
            <a:r>
              <a:rPr kumimoji="1" lang="en-US" altLang="zh-CN" sz="2800">
                <a:ea typeface="宋体" panose="02010600030101010101" pitchFamily="2" charset="-122"/>
              </a:rPr>
              <a:t>.</a:t>
            </a:r>
            <a:endParaRPr kumimoji="1" lang="en-US" altLang="zh-CN" sz="2800">
              <a:ea typeface="宋体" panose="02010600030101010101" pitchFamily="2" charset="-122"/>
            </a:endParaRPr>
          </a:p>
        </p:txBody>
      </p:sp>
      <p:sp>
        <p:nvSpPr>
          <p:cNvPr id="33795" name="Text Box 5"/>
          <p:cNvSpPr/>
          <p:nvPr/>
        </p:nvSpPr>
        <p:spPr>
          <a:xfrm>
            <a:off x="5375275" y="1557338"/>
            <a:ext cx="2447925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运动方向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6" name="Text Box 6"/>
          <p:cNvSpPr/>
          <p:nvPr/>
        </p:nvSpPr>
        <p:spPr>
          <a:xfrm>
            <a:off x="8955088" y="579438"/>
            <a:ext cx="2376487" cy="5175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瞬时速度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7" name="Text Box 7"/>
          <p:cNvSpPr/>
          <p:nvPr/>
        </p:nvSpPr>
        <p:spPr>
          <a:xfrm>
            <a:off x="1671638" y="2076450"/>
            <a:ext cx="3313112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瞬时速度的大小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8" name="Text Box 8"/>
          <p:cNvSpPr/>
          <p:nvPr/>
        </p:nvSpPr>
        <p:spPr>
          <a:xfrm>
            <a:off x="7454900" y="2189163"/>
            <a:ext cx="533400" cy="523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标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/>
      <p:bldP spid="33795" grpId="0"/>
      <p:bldP spid="33796" grpId="0"/>
      <p:bldP spid="33797" grpId="0"/>
      <p:bldP spid="3379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/>
          <p:nvPr/>
        </p:nvSpPr>
        <p:spPr>
          <a:xfrm>
            <a:off x="2133600" y="855663"/>
            <a:ext cx="8610600" cy="45799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试判断下面的几个速度中哪个是平均速度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哪个是瞬时速度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?</a:t>
            </a:r>
            <a:endParaRPr kumimoji="1"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just"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A.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子弹出枪口的速度是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800 m/s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，以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790 m/s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的速度击中目标</a:t>
            </a:r>
            <a:endParaRPr kumimoji="1" lang="zh-CN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just"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B.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汽车从甲站行驶到乙站的速度是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40 km/h</a:t>
            </a:r>
            <a:endParaRPr kumimoji="1"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just"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C.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汽车通过站牌时的速度是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72 km/h</a:t>
            </a:r>
            <a:endParaRPr kumimoji="1"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just"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D.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小球第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ｓ末的速度是</a:t>
            </a:r>
            <a:r>
              <a:rPr kumimoji="1"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6 m/s</a:t>
            </a:r>
            <a:endParaRPr kumimoji="1"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endParaRPr kumimoji="1" lang="en-US" altLang="zh-CN" sz="2800" b="1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4819" name="Text Box 3"/>
          <p:cNvSpPr/>
          <p:nvPr/>
        </p:nvSpPr>
        <p:spPr>
          <a:xfrm>
            <a:off x="2133600" y="5105400"/>
            <a:ext cx="3352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平均速度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kumimoji="1"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endParaRPr kumimoji="1" lang="en-US" altLang="zh-CN" sz="2400" b="1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4820" name="Text Box 4"/>
          <p:cNvSpPr/>
          <p:nvPr/>
        </p:nvSpPr>
        <p:spPr>
          <a:xfrm>
            <a:off x="2133600" y="5638800"/>
            <a:ext cx="35814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瞬时速度</a:t>
            </a:r>
            <a:r>
              <a:rPr kumimoji="1" lang="zh-CN" altLang="en-US" sz="2400" b="1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endParaRPr kumimoji="1" lang="en-US" altLang="zh-CN" sz="2400" b="1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4821" name="Text Box 5"/>
          <p:cNvSpPr/>
          <p:nvPr/>
        </p:nvSpPr>
        <p:spPr>
          <a:xfrm>
            <a:off x="4648200" y="5105400"/>
            <a:ext cx="21336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endParaRPr kumimoji="1" lang="en-US" altLang="zh-CN" sz="2400" b="1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4822" name="Text Box 6"/>
          <p:cNvSpPr/>
          <p:nvPr/>
        </p:nvSpPr>
        <p:spPr>
          <a:xfrm>
            <a:off x="4114800" y="5638800"/>
            <a:ext cx="2590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kumimoji="1" lang="zh-CN" altLang="en-US" sz="2400" b="1">
                <a:latin typeface="Times New Roman" panose="02020603050405020304" pitchFamily="18" charset="0"/>
                <a:ea typeface="华文楷体" panose="02010600040101010101" pitchFamily="2" charset="-122"/>
              </a:rPr>
              <a:t>、</a:t>
            </a:r>
            <a:r>
              <a:rPr kumimoji="1"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</a:rPr>
              <a:t>C</a:t>
            </a:r>
            <a:r>
              <a:rPr kumimoji="1" lang="zh-CN" altLang="en-US" sz="2400" b="1">
                <a:latin typeface="Times New Roman" panose="02020603050405020304" pitchFamily="18" charset="0"/>
                <a:ea typeface="华文楷体" panose="02010600040101010101" pitchFamily="2" charset="-122"/>
              </a:rPr>
              <a:t>、</a:t>
            </a:r>
            <a:r>
              <a:rPr kumimoji="1"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endParaRPr kumimoji="1" lang="en-US" altLang="zh-CN" sz="2400" b="1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4823" name="Text Box 7"/>
          <p:cNvSpPr/>
          <p:nvPr/>
        </p:nvSpPr>
        <p:spPr>
          <a:xfrm>
            <a:off x="1524000" y="260350"/>
            <a:ext cx="3657600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练习：</a:t>
            </a:r>
            <a:endParaRPr kumimoji="1" lang="zh-CN" altLang="en-US" sz="2800" b="1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  <p:bldP spid="34820" grpId="0"/>
      <p:bldP spid="34821" grpId="0"/>
      <p:bldP spid="348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/>
          <p:nvPr/>
        </p:nvSpPr>
        <p:spPr>
          <a:xfrm>
            <a:off x="1905000" y="1773238"/>
            <a:ext cx="8763000" cy="38465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（四）归纳与小结</a:t>
            </a:r>
            <a:endParaRPr kumimoji="1" lang="zh-CN" altLang="en-US" sz="2800">
              <a:solidFill>
                <a:schemeClr val="folHlin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just"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sz="2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sz="2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）这节课我们是怎样来研究平均速度和瞬时速度的？</a:t>
            </a:r>
            <a:endParaRPr kumimoji="1" lang="zh-CN" altLang="en-US" sz="28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just"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sz="2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）你认为通过学习你在物理的思维方法上有了</a:t>
            </a:r>
            <a:endParaRPr kumimoji="1" lang="zh-CN" altLang="en-US" sz="28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just"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哪些收获？</a:t>
            </a:r>
            <a:endParaRPr kumimoji="1" lang="zh-CN" altLang="en-US" sz="28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just"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sz="2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sz="2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）你所知道的运动形式有哪些？</a:t>
            </a:r>
            <a:endParaRPr kumimoji="1" lang="zh-CN" altLang="en-US" sz="28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</a:pPr>
            <a:endParaRPr kumimoji="1" lang="en-US" altLang="zh-CN" sz="3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/>
          </p:cNvSpPr>
          <p:nvPr>
            <p:ph type="title"/>
          </p:nvPr>
        </p:nvSpPr>
        <p:spPr>
          <a:xfrm>
            <a:off x="2362200" y="1125538"/>
            <a:ext cx="7467600" cy="2101850"/>
          </a:xfrm>
          <a:noFill/>
          <a:ln>
            <a:miter lim="800000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9144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kern="1200" baseline="0">
                <a:solidFill>
                  <a:schemeClr val="accent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lvl="0" algn="ctr" eaLnBrk="1" hangingPunct="1"/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      </a:t>
            </a:r>
            <a:r>
              <a:rPr lang="zh-CN" altLang="en-US">
                <a:ea typeface="宋体" panose="02010600030101010101" pitchFamily="2" charset="-122"/>
              </a:rPr>
              <a:t>运动有快有慢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zh-CN" altLang="en-US">
                <a:ea typeface="宋体" panose="02010600030101010101" pitchFamily="2" charset="-122"/>
              </a:rPr>
              <a:t>怎样来描述物体运动的快慢呢</a:t>
            </a:r>
            <a:r>
              <a:rPr lang="en-US" altLang="zh-CN">
                <a:ea typeface="宋体" panose="02010600030101010101" pitchFamily="2" charset="-122"/>
              </a:rPr>
              <a:t>?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921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975" y="3252788"/>
            <a:ext cx="4222750" cy="42227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9220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0375900" y="10706100"/>
            <a:ext cx="330200" cy="241300"/>
          </a:xfrm>
          <a:prstGeom prst="cube">
            <a:avLst/>
          </a:prstGeom>
        </p:spPr>
      </p:pic>
    </p:spTree>
  </p:cSld>
  <p:clrMapOvr>
    <a:masterClrMapping/>
  </p:clrMapOvr>
  <p:transition spd="slow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椭圆 5"/>
          <p:cNvSpPr/>
          <p:nvPr/>
        </p:nvSpPr>
        <p:spPr>
          <a:xfrm>
            <a:off x="2855913" y="981075"/>
            <a:ext cx="2447925" cy="1295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位移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3" name="椭圆 13"/>
          <p:cNvSpPr/>
          <p:nvPr/>
        </p:nvSpPr>
        <p:spPr>
          <a:xfrm>
            <a:off x="6743700" y="1628775"/>
            <a:ext cx="2447925" cy="1295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时间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4" name="椭圆 8"/>
          <p:cNvSpPr/>
          <p:nvPr/>
        </p:nvSpPr>
        <p:spPr>
          <a:xfrm>
            <a:off x="2566988" y="3644900"/>
            <a:ext cx="6337300" cy="2449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如何确定运动快慢呢？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1024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8163" y="2757488"/>
            <a:ext cx="4222750" cy="42227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/>
      <p:bldP spid="102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/>
          </p:cNvSpPr>
          <p:nvPr>
            <p:ph type="title"/>
          </p:nvPr>
        </p:nvSpPr>
        <p:spPr>
          <a:xfrm>
            <a:off x="550863" y="512763"/>
            <a:ext cx="768350" cy="5832475"/>
          </a:xfrm>
          <a:noFill/>
          <a:ln>
            <a:miter lim="800000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9144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kern="1200" baseline="0">
                <a:solidFill>
                  <a:schemeClr val="accent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en-US" altLang="zh-CN" b="1">
                <a:solidFill>
                  <a:srgbClr val="C0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</a:t>
            </a:r>
            <a:br>
              <a:rPr lang="en-US" altLang="zh-CN" b="1">
                <a:solidFill>
                  <a:srgbClr val="C00000"/>
                </a:solidFill>
                <a:ea typeface="宋体" panose="02010600030101010101" pitchFamily="2" charset="-122"/>
              </a:rPr>
            </a:br>
            <a:r>
              <a:rPr lang="zh-CN" altLang="en-US" b="1">
                <a:solidFill>
                  <a:srgbClr val="C00000"/>
                </a:solidFill>
                <a:ea typeface="宋体" panose="02010600030101010101" pitchFamily="2" charset="-122"/>
              </a:rPr>
              <a:t>思维体操</a:t>
            </a:r>
            <a:endParaRPr lang="zh-CN" altLang="en-US" b="1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1267" name="Rectangle 3"/>
          <p:cNvSpPr>
            <a:spLocks noGrp="1" noRot="1"/>
          </p:cNvSpPr>
          <p:nvPr>
            <p:ph type="body" sz="half" idx="1"/>
          </p:nvPr>
        </p:nvSpPr>
        <p:spPr>
          <a:xfrm>
            <a:off x="2495550" y="333375"/>
            <a:ext cx="7777163" cy="1439863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228600" indent="-182245" algn="l" defTabSz="914400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0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1pPr>
            <a:lvl2pPr marL="457200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8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2pPr>
            <a:lvl3pPr marL="730250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3pPr>
            <a:lvl4pPr marL="1005205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4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4pPr>
            <a:lvl5pPr marL="1279525" indent="-182245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400" b="0" i="0" u="none" baseline="0">
                <a:solidFill>
                  <a:schemeClr val="accent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lnSpc>
                <a:spcPct val="160000"/>
              </a:lnSpc>
              <a:buNone/>
            </a:pPr>
            <a:r>
              <a:rPr lang="zh-CN" altLang="en-US" sz="2800" b="1">
                <a:ea typeface="宋体" panose="02010600030101010101" pitchFamily="2" charset="-122"/>
              </a:rPr>
              <a:t>以下有四个物体沿平直道路行驶</a:t>
            </a:r>
            <a:r>
              <a:rPr lang="zh-CN" altLang="en-US" b="1">
                <a:ea typeface="宋体" panose="02010600030101010101" pitchFamily="2" charset="-122"/>
              </a:rPr>
              <a:t> </a:t>
            </a:r>
            <a:r>
              <a:rPr lang="zh-CN" altLang="en-US" sz="2800" b="1">
                <a:ea typeface="宋体" panose="02010600030101010101" pitchFamily="2" charset="-122"/>
              </a:rPr>
              <a:t>，请同学们比较一下它们运动的快慢。 </a:t>
            </a:r>
            <a:endParaRPr lang="zh-CN" altLang="en-US" sz="2800" b="1">
              <a:ea typeface="宋体" panose="02010600030101010101" pitchFamily="2" charset="-122"/>
            </a:endParaRPr>
          </a:p>
        </p:txBody>
      </p:sp>
      <p:graphicFrame>
        <p:nvGraphicFramePr>
          <p:cNvPr id="11268" name="Group 92"/>
          <p:cNvGraphicFramePr>
            <a:graphicFrameLocks noGrp="1"/>
          </p:cNvGraphicFramePr>
          <p:nvPr>
            <p:ph sz="half" idx="4294967295"/>
          </p:nvPr>
        </p:nvGraphicFramePr>
        <p:xfrm>
          <a:off x="2495550" y="1916113"/>
          <a:ext cx="7921625" cy="3305175"/>
        </p:xfrm>
        <a:graphic>
          <a:graphicData uri="http://schemas.openxmlformats.org/drawingml/2006/table">
            <a:tbl>
              <a:tblPr/>
              <a:tblGrid>
                <a:gridCol w="2197100"/>
                <a:gridCol w="1908175"/>
                <a:gridCol w="1908175"/>
                <a:gridCol w="1908175"/>
              </a:tblGrid>
              <a:tr h="504825"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endParaRPr lang="zh-CN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28575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28575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初始位置</a:t>
                      </a: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(m)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28575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经过时间</a:t>
                      </a: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(s)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28575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末了位置</a:t>
                      </a: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(m)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28575">
                      <a:solidFill>
                        <a:schemeClr val="tx1"/>
                      </a:solidFill>
                      <a:miter lim="800000"/>
                    </a:lnR>
                    <a:lnT w="28575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</a:tr>
              <a:tr h="895350"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A.</a:t>
                      </a: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自行车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28575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20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100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28575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</a:tr>
              <a:tr h="711835"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B.</a:t>
                      </a: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公共汽车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28575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10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100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28575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</a:tr>
              <a:tr h="503238"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C.</a:t>
                      </a: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火车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28575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500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30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1250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28575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</a:tr>
              <a:tr h="504825"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D.</a:t>
                      </a: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飞机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28575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28575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500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28575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10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28575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1pPr>
                      <a:lvl2pPr marL="4572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2pPr>
                      <a:lvl3pPr marL="9144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3pPr>
                      <a:lvl4pPr marL="13716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4pPr>
                      <a:lvl5pPr marL="1828800" indent="0" algn="l" defTabSz="4572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en-US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</a:defRPr>
                      </a:lvl5pPr>
                    </a:lstStyle>
                    <a:p>
                      <a:pPr marL="0" lvl="0" indent="0" algn="ctr" defTabSz="91440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2500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marT="45721" marB="45721" vert="horz">
                    <a:lnL w="12700">
                      <a:solidFill>
                        <a:schemeClr val="tx1"/>
                      </a:solidFill>
                      <a:miter lim="800000"/>
                    </a:lnL>
                    <a:lnR w="28575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28575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300" name="Text Box 96"/>
          <p:cNvSpPr/>
          <p:nvPr/>
        </p:nvSpPr>
        <p:spPr>
          <a:xfrm>
            <a:off x="2351088" y="5445125"/>
            <a:ext cx="8137525" cy="5794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如何比较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的运动快慢？</a:t>
            </a:r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  <p:bldP spid="113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/>
          </p:cNvSpPr>
          <p:nvPr>
            <p:ph type="title"/>
          </p:nvPr>
        </p:nvSpPr>
        <p:spPr>
          <a:xfrm>
            <a:off x="1143000" y="609600"/>
            <a:ext cx="9875838" cy="1355725"/>
          </a:xfrm>
          <a:noFill/>
          <a:ln>
            <a:miter lim="800000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9144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kern="1200" baseline="0">
                <a:solidFill>
                  <a:schemeClr val="accent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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zh-CN" altLang="en-US">
                <a:ea typeface="宋体" panose="02010600030101010101" pitchFamily="2" charset="-122"/>
              </a:rPr>
              <a:t>思维体操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291" name="Rectangle 3"/>
          <p:cNvSpPr>
            <a:spLocks noGrp="1" noRot="1"/>
          </p:cNvSpPr>
          <p:nvPr>
            <p:ph idx="1"/>
          </p:nvPr>
        </p:nvSpPr>
        <p:spPr>
          <a:xfrm>
            <a:off x="1847850" y="1965325"/>
            <a:ext cx="7993063" cy="3816350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228600" indent="-182880" algn="l" defTabSz="914400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2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0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0250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8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205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79525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lnSpc>
                <a:spcPct val="140000"/>
              </a:lnSpc>
              <a:buNone/>
            </a:pPr>
            <a:r>
              <a:rPr lang="zh-CN" altLang="en-US" sz="3200">
                <a:ea typeface="宋体" panose="02010600030101010101" pitchFamily="2" charset="-122"/>
              </a:rPr>
              <a:t>比较下列几种运动的快慢：</a:t>
            </a:r>
            <a:endParaRPr lang="zh-CN" altLang="en-US" sz="3200"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40000"/>
              </a:lnSpc>
              <a:buNone/>
            </a:pPr>
            <a:r>
              <a:rPr lang="zh-CN" altLang="en-US" sz="3200">
                <a:ea typeface="宋体" panose="02010600030101010101" pitchFamily="2" charset="-122"/>
              </a:rPr>
              <a:t>    </a:t>
            </a:r>
            <a:r>
              <a:rPr lang="zh-CN" altLang="en-US" sz="3200">
                <a:ea typeface="宋体" panose="02010600030101010101" pitchFamily="2" charset="-122"/>
                <a:sym typeface="Wingdings" panose="05000000000000000000" pitchFamily="2" charset="2"/>
              </a:rPr>
              <a:t> </a:t>
            </a:r>
            <a:r>
              <a:rPr lang="zh-CN" altLang="en-US" sz="3200">
                <a:ea typeface="楷体_GB2312" panose="02010609030101010101" pitchFamily="49" charset="-122"/>
                <a:sym typeface="Wingdings" panose="05000000000000000000" pitchFamily="2" charset="2"/>
              </a:rPr>
              <a:t>时间相同，位移越大，运动越</a:t>
            </a:r>
            <a:r>
              <a:rPr lang="en-US" altLang="zh-CN" sz="3200">
                <a:ea typeface="楷体_GB2312" panose="02010609030101010101" pitchFamily="49" charset="-122"/>
                <a:sym typeface="Wingdings" panose="05000000000000000000" pitchFamily="2" charset="2"/>
              </a:rPr>
              <a:t>___</a:t>
            </a:r>
            <a:r>
              <a:rPr lang="zh-CN" altLang="en-US" sz="3200">
                <a:ea typeface="楷体_GB2312" panose="02010609030101010101" pitchFamily="49" charset="-122"/>
                <a:sym typeface="Wingdings" panose="05000000000000000000" pitchFamily="2" charset="2"/>
              </a:rPr>
              <a:t>。</a:t>
            </a:r>
            <a:endParaRPr lang="zh-CN" altLang="en-US" sz="320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0" lvl="0" indent="0" eaLnBrk="1" hangingPunct="1">
              <a:lnSpc>
                <a:spcPct val="140000"/>
              </a:lnSpc>
              <a:buNone/>
            </a:pPr>
            <a:r>
              <a:rPr lang="zh-CN" altLang="en-US" sz="3200">
                <a:ea typeface="宋体" panose="02010600030101010101" pitchFamily="2" charset="-122"/>
                <a:sym typeface="Wingdings" panose="05000000000000000000" pitchFamily="2" charset="2"/>
              </a:rPr>
              <a:t>     </a:t>
            </a:r>
            <a:r>
              <a:rPr lang="zh-CN" altLang="en-US" sz="3200">
                <a:ea typeface="楷体_GB2312" panose="02010609030101010101" pitchFamily="49" charset="-122"/>
                <a:sym typeface="Wingdings" panose="05000000000000000000" pitchFamily="2" charset="2"/>
              </a:rPr>
              <a:t>位移相同，时间越短，运动越</a:t>
            </a:r>
            <a:r>
              <a:rPr lang="en-US" altLang="zh-CN" sz="3200">
                <a:ea typeface="楷体_GB2312" panose="02010609030101010101" pitchFamily="49" charset="-122"/>
                <a:sym typeface="Wingdings" panose="05000000000000000000" pitchFamily="2" charset="2"/>
              </a:rPr>
              <a:t>___</a:t>
            </a:r>
            <a:r>
              <a:rPr lang="zh-CN" altLang="en-US" sz="3200">
                <a:ea typeface="楷体_GB2312" panose="02010609030101010101" pitchFamily="49" charset="-122"/>
                <a:sym typeface="Wingdings" panose="05000000000000000000" pitchFamily="2" charset="2"/>
              </a:rPr>
              <a:t>。</a:t>
            </a:r>
            <a:endParaRPr lang="zh-CN" altLang="en-US" sz="3200">
              <a:ea typeface="楷体_GB2312" panose="02010609030101010101" pitchFamily="49" charset="-122"/>
              <a:sym typeface="Wingdings" panose="05000000000000000000" pitchFamily="2" charset="2"/>
            </a:endParaRPr>
          </a:p>
          <a:p>
            <a:pPr marL="0" lvl="0" indent="0" eaLnBrk="1" hangingPunct="1">
              <a:lnSpc>
                <a:spcPct val="140000"/>
              </a:lnSpc>
              <a:buNone/>
            </a:pPr>
            <a:r>
              <a:rPr lang="zh-CN" altLang="en-US" sz="3200">
                <a:ea typeface="宋体" panose="02010600030101010101" pitchFamily="2" charset="-122"/>
                <a:sym typeface="Wingdings" panose="05000000000000000000" pitchFamily="2" charset="2"/>
              </a:rPr>
              <a:t>     </a:t>
            </a:r>
            <a:r>
              <a:rPr lang="zh-CN" altLang="en-US" sz="3200">
                <a:solidFill>
                  <a:schemeClr val="tx2"/>
                </a:solidFill>
                <a:ea typeface="楷体_GB2312" panose="02010609030101010101" pitchFamily="49" charset="-122"/>
                <a:sym typeface="Wingdings" panose="05000000000000000000" pitchFamily="2" charset="2"/>
              </a:rPr>
              <a:t>位移不同，时间也不同，如何比</a:t>
            </a:r>
            <a:r>
              <a:rPr lang="zh-CN" altLang="en-US" sz="3200">
                <a:solidFill>
                  <a:schemeClr val="tx2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？</a:t>
            </a:r>
            <a:endParaRPr lang="zh-CN" altLang="en-US" sz="3200">
              <a:solidFill>
                <a:schemeClr val="tx2"/>
              </a:solidFill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8328025" y="1444625"/>
            <a:ext cx="3384550" cy="1441450"/>
          </a:xfrm>
          <a:prstGeom prst="cloudCallout">
            <a:avLst>
              <a:gd name="adj1" fmla="val -26978"/>
              <a:gd name="adj2" fmla="val 84511"/>
            </a:avLst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黑体" panose="02010609060101010101" pitchFamily="2" charset="-122"/>
                <a:cs typeface="+mn-cs"/>
              </a:rPr>
              <a:t>找到相同时间或位移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  <p:bldP spid="122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/>
          </p:cNvSpPr>
          <p:nvPr>
            <p:ph type="title"/>
          </p:nvPr>
        </p:nvSpPr>
        <p:spPr>
          <a:xfrm>
            <a:off x="1143000" y="609600"/>
            <a:ext cx="9875838" cy="1355725"/>
          </a:xfrm>
          <a:noFill/>
          <a:ln>
            <a:miter lim="800000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9144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kern="1200" baseline="0">
                <a:solidFill>
                  <a:schemeClr val="accent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zh-CN" altLang="en-US" b="1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rPr>
              <a:t>一、</a:t>
            </a:r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速度</a:t>
            </a:r>
            <a:endParaRPr lang="zh-CN" altLang="en-US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331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19288" y="1700213"/>
            <a:ext cx="8764587" cy="432107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在自然界和人类生活中，物体的运动状态各不相同且不断变化。例如，运动员起跑，飞机起飞等等。在长期对运动的思索、探究过程中，为了比较准确地描述运动，人们逐渐建立了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速度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的概念，并用速度来描述物体位置变化的快慢。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在物理学上，我们用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单位时间内通过的位移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来比较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——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速度。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"/>
          <p:cNvSpPr txBox="1">
            <a:spLocks noChangeArrowheads="1"/>
          </p:cNvSpPr>
          <p:nvPr/>
        </p:nvSpPr>
        <p:spPr bwMode="auto">
          <a:xfrm>
            <a:off x="2207568" y="1627559"/>
            <a:ext cx="83693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marR="0" lvl="0" indent="0" eaLnBrk="1" hangingPunct="1"/>
            <a:r>
              <a:rPr kumimoji="1" lang="en-US" altLang="zh-CN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kumimoji="1" lang="zh-CN" altLang="en-US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定义</a:t>
            </a:r>
            <a:r>
              <a:rPr kumimoji="1" lang="en-US" altLang="zh-CN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kumimoji="1" lang="zh-CN" altLang="en-US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位移与发生这段位移所用时间的</a:t>
            </a:r>
            <a:r>
              <a:rPr kumimoji="1" lang="zh-CN" altLang="en-US" sz="2800" b="1" spc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比值</a:t>
            </a:r>
            <a:r>
              <a:rPr kumimoji="1" lang="en-US" altLang="zh-CN" sz="2800" b="1" spc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kumimoji="1" lang="en-US" altLang="zh-CN" sz="2800" b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4339" name="Group 4"/>
          <p:cNvGrpSpPr/>
          <p:nvPr/>
        </p:nvGrpSpPr>
        <p:grpSpPr>
          <a:xfrm>
            <a:off x="2208213" y="2357438"/>
            <a:ext cx="3602037" cy="938212"/>
            <a:chOff x="696" y="1200"/>
            <a:chExt cx="1592" cy="439"/>
          </a:xfrm>
        </p:grpSpPr>
        <p:grpSp>
          <p:nvGrpSpPr>
            <p:cNvPr id="14344" name="Group 5"/>
            <p:cNvGrpSpPr/>
            <p:nvPr/>
          </p:nvGrpSpPr>
          <p:grpSpPr>
            <a:xfrm>
              <a:off x="1573" y="1200"/>
              <a:ext cx="715" cy="439"/>
              <a:chOff x="1069" y="921"/>
              <a:chExt cx="715" cy="439"/>
            </a:xfrm>
          </p:grpSpPr>
          <p:sp>
            <p:nvSpPr>
              <p:cNvPr id="14346" name="Text Box 6"/>
              <p:cNvSpPr txBox="1">
                <a:spLocks noChangeArrowheads="1"/>
              </p:cNvSpPr>
              <p:nvPr/>
            </p:nvSpPr>
            <p:spPr bwMode="auto">
              <a:xfrm>
                <a:off x="1069" y="1017"/>
                <a:ext cx="287" cy="21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v = </a:t>
                </a:r>
                <a:endPara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14347" name="Group 7"/>
              <p:cNvGrpSpPr/>
              <p:nvPr/>
            </p:nvGrpSpPr>
            <p:grpSpPr>
              <a:xfrm>
                <a:off x="1248" y="921"/>
                <a:ext cx="536" cy="439"/>
                <a:chOff x="1248" y="921"/>
                <a:chExt cx="536" cy="439"/>
              </a:xfrm>
            </p:grpSpPr>
            <p:cxnSp>
              <p:nvCxnSpPr>
                <p:cNvPr id="14348" name="Line 8"/>
                <p:cNvCxnSpPr/>
                <p:nvPr/>
              </p:nvCxnSpPr>
              <p:spPr>
                <a:xfrm>
                  <a:off x="1354" y="1167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</a:ln>
              </p:spPr>
            </p:cxnSp>
            <p:sp>
              <p:nvSpPr>
                <p:cNvPr id="1434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254" y="921"/>
                  <a:ext cx="530" cy="2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1800" b="1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folHlin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△</a:t>
                  </a:r>
                  <a:r>
                    <a:rPr kumimoji="1" lang="en-US" altLang="zh-CN" sz="2400" b="1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folHlin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 x</a:t>
                  </a:r>
                  <a:endParaRPr kumimoji="1" lang="en-US" altLang="zh-CN" sz="2400" b="1" i="1" u="none" strike="noStrike" kern="1200" cap="none" spc="0" normalizeH="0" baseline="0" noProof="0">
                    <a:ln>
                      <a:noFill/>
                    </a:ln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35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248" y="1144"/>
                  <a:ext cx="505" cy="2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1800" b="0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folHlin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△</a:t>
                  </a:r>
                  <a:r>
                    <a:rPr kumimoji="1" lang="en-US" altLang="zh-CN" sz="2400" b="0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folHlin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 t</a:t>
                  </a:r>
                  <a:endParaRPr kumimoji="1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345" name="Text Box 11"/>
            <p:cNvSpPr txBox="1">
              <a:spLocks noChangeArrowheads="1"/>
            </p:cNvSpPr>
            <p:nvPr/>
          </p:nvSpPr>
          <p:spPr bwMode="auto">
            <a:xfrm>
              <a:off x="696" y="1266"/>
              <a:ext cx="696" cy="24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公式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：</a:t>
              </a:r>
              <a:endParaRPr kumimoji="1" lang="zh-CN" altLang="en-US" sz="24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4340" name="Text Box 12"/>
          <p:cNvSpPr txBox="1">
            <a:spLocks noChangeArrowheads="1"/>
          </p:cNvSpPr>
          <p:nvPr/>
        </p:nvSpPr>
        <p:spPr bwMode="auto">
          <a:xfrm>
            <a:off x="2207568" y="3270622"/>
            <a:ext cx="3789362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3.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单位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米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/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秒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符号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m/s</a:t>
            </a:r>
            <a:endParaRPr kumimoji="1" lang="en-US" altLang="zh-CN" sz="24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4341" name="Text Box 14"/>
          <p:cNvSpPr txBox="1">
            <a:spLocks noChangeArrowheads="1"/>
          </p:cNvSpPr>
          <p:nvPr/>
        </p:nvSpPr>
        <p:spPr bwMode="auto">
          <a:xfrm>
            <a:off x="2207568" y="4077072"/>
            <a:ext cx="6761162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4.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物理意义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表示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物体运动快慢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的物理量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4342" name="Text Box 17"/>
          <p:cNvSpPr/>
          <p:nvPr/>
        </p:nvSpPr>
        <p:spPr>
          <a:xfrm>
            <a:off x="1831975" y="935038"/>
            <a:ext cx="2663825" cy="641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zh-CN" altLang="en-US" sz="3600">
                <a:latin typeface="Arial" panose="020B0604020202020204" pitchFamily="34" charset="0"/>
                <a:ea typeface="宋体" panose="02010600030101010101" pitchFamily="2" charset="-122"/>
              </a:rPr>
              <a:t>一、速度</a:t>
            </a:r>
            <a:endParaRPr lang="zh-CN" altLang="en-US" sz="36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3" name="文本框 15"/>
          <p:cNvSpPr/>
          <p:nvPr/>
        </p:nvSpPr>
        <p:spPr>
          <a:xfrm>
            <a:off x="3508375" y="5191125"/>
            <a:ext cx="4464050" cy="523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5pPr>
          </a:lstStyle>
          <a:p>
            <a:pPr marL="0" lvl="0" indent="0" eaLnBrk="1" hangingPunct="1"/>
            <a:r>
              <a:rPr lang="zh-CN" altLang="en-US" sz="280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速度是标量还是矢量呢？</a:t>
            </a:r>
            <a:endParaRPr lang="zh-CN" altLang="en-US" sz="280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4340" grpId="0"/>
      <p:bldP spid="14341" grpId="0"/>
      <p:bldP spid="143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Rot="1"/>
          </p:cNvSpPr>
          <p:nvPr>
            <p:ph idx="1"/>
          </p:nvPr>
        </p:nvSpPr>
        <p:spPr>
          <a:xfrm>
            <a:off x="1933575" y="836613"/>
            <a:ext cx="7748588" cy="2376487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228600" indent="-182880" algn="l" defTabSz="914400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2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20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0250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8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205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79525" indent="-182880" algn="l" defTabSz="914400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umimoji="0" lang="en-US" altLang="en-US" sz="1600" b="0" i="0" u="non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lang="en-US" altLang="en-US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lnSpc>
                <a:spcPct val="130000"/>
              </a:lnSpc>
              <a:buNone/>
            </a:pPr>
            <a:r>
              <a:rPr lang="en-US" altLang="zh-CN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   </a:t>
            </a:r>
            <a:r>
              <a:rPr lang="zh-CN" altLang="en-US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两辆汽车从某地出发，速度都是</a:t>
            </a:r>
            <a:r>
              <a:rPr lang="en-US" altLang="zh-CN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20m/s</a:t>
            </a:r>
            <a:r>
              <a:rPr lang="zh-CN" altLang="en-US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，他们的运动情况完全相同吗？</a:t>
            </a:r>
            <a:endParaRPr lang="zh-CN" altLang="en-US" sz="280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marL="0" lvl="0" indent="0" eaLnBrk="1" hangingPunct="1">
              <a:lnSpc>
                <a:spcPct val="130000"/>
              </a:lnSpc>
              <a:buNone/>
            </a:pPr>
            <a:r>
              <a:rPr lang="zh-CN" altLang="en-US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lang="en-US" altLang="zh-CN" sz="2800">
                <a:ea typeface="楷体_GB2312" panose="02010609030101010101" pitchFamily="49" charset="-122"/>
              </a:rPr>
              <a:t>——</a:t>
            </a:r>
            <a:r>
              <a:rPr lang="en-US" altLang="zh-CN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zh-CN" altLang="en-US" sz="2800">
                <a:latin typeface="汉仪水滴体简" panose="02010609000101010101" pitchFamily="49" charset="-122"/>
                <a:ea typeface="汉仪水滴体简" panose="02010609000101010101" pitchFamily="49" charset="-122"/>
              </a:rPr>
              <a:t>可能是</a:t>
            </a:r>
            <a:r>
              <a:rPr lang="zh-CN" altLang="en-US" sz="2800">
                <a:solidFill>
                  <a:schemeClr val="tx2"/>
                </a:solidFill>
                <a:latin typeface="汉仪水滴体简" panose="02010609000101010101" pitchFamily="49" charset="-122"/>
                <a:ea typeface="汉仪水滴体简" panose="02010609000101010101" pitchFamily="49" charset="-122"/>
              </a:rPr>
              <a:t>背道而驰</a:t>
            </a:r>
            <a:r>
              <a:rPr lang="zh-CN" altLang="en-US" sz="2800">
                <a:latin typeface="汉仪水滴体简" panose="02010609000101010101" pitchFamily="49" charset="-122"/>
                <a:ea typeface="汉仪水滴体简" panose="02010609000101010101" pitchFamily="49" charset="-122"/>
              </a:rPr>
              <a:t> </a:t>
            </a:r>
            <a:r>
              <a:rPr lang="zh-CN" altLang="en-US" sz="2800">
                <a:latin typeface="黑体" panose="02010609060101010101" pitchFamily="2" charset="-122"/>
                <a:ea typeface="宋体" panose="02010600030101010101" pitchFamily="2" charset="-122"/>
              </a:rPr>
              <a:t>！！</a:t>
            </a:r>
            <a:endParaRPr lang="zh-CN" altLang="en-US" sz="2800">
              <a:latin typeface="黑体" panose="0201060906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2566988" y="3213100"/>
            <a:ext cx="6480175" cy="10763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楷体_GB2312" panose="02010609030101010101" pitchFamily="49" charset="-122"/>
                <a:cs typeface="+mn-cs"/>
              </a:rPr>
              <a:t>体会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汉仪中隶书简" panose="02010609000101010101" pitchFamily="49" charset="-122"/>
                <a:cs typeface="+mn-cs"/>
              </a:rPr>
              <a:t>：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速度仅指出大小是不够的，</a:t>
            </a:r>
            <a:b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</a:b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      还必须具有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______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5364" name="Text Box 5"/>
          <p:cNvSpPr txBox="1">
            <a:spLocks noChangeArrowheads="1"/>
          </p:cNvSpPr>
          <p:nvPr/>
        </p:nvSpPr>
        <p:spPr bwMode="auto">
          <a:xfrm>
            <a:off x="5951538" y="3644900"/>
            <a:ext cx="1152525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方向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uiExpand="1" build="p"/>
      <p:bldP spid="15363" grpId="0"/>
      <p:bldP spid="15364" grpId="0" bldLvl="0" animBg="1"/>
    </p:bldLst>
  </p:timing>
</p:sld>
</file>

<file path=ppt/tags/tag1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commondata" val="eyJoZGlkIjoiZDkzNjFjMjBjMWQ4ODBmODgxNWM2MWYzNDE1MmFiNzMifQ=="/>
</p:tagLst>
</file>

<file path=ppt/theme/theme1.xml><?xml version="1.0" encoding="utf-8"?>
<a:theme xmlns:a="http://schemas.openxmlformats.org/drawingml/2006/main" name="基础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基础">
      <a:majorFont>
        <a:latin typeface="Corbel"/>
        <a:ea typeface="Arial"/>
        <a:cs typeface="Arial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Arial"/>
        <a:cs typeface="Arial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2551</Words>
  <Application>WPS 演示</Application>
  <PresentationFormat/>
  <Paragraphs>282</Paragraphs>
  <Slides>27</Slides>
  <Notes>1</Notes>
  <HiddenSlides>2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27</vt:i4>
      </vt:variant>
    </vt:vector>
  </HeadingPairs>
  <TitlesOfParts>
    <vt:vector size="49" baseType="lpstr">
      <vt:lpstr>Arial</vt:lpstr>
      <vt:lpstr>宋体</vt:lpstr>
      <vt:lpstr>Wingdings</vt:lpstr>
      <vt:lpstr>Corbel</vt:lpstr>
      <vt:lpstr>等线</vt:lpstr>
      <vt:lpstr>黑体</vt:lpstr>
      <vt:lpstr>汉仪中隶书简</vt:lpstr>
      <vt:lpstr>华文新魏</vt:lpstr>
      <vt:lpstr>楷体_GB2312</vt:lpstr>
      <vt:lpstr>Times New Roman</vt:lpstr>
      <vt:lpstr>汉仪水滴体简</vt:lpstr>
      <vt:lpstr>微软雅黑</vt:lpstr>
      <vt:lpstr>Arial Unicode MS</vt:lpstr>
      <vt:lpstr>华文楷体</vt:lpstr>
      <vt:lpstr>Tahoma</vt:lpstr>
      <vt:lpstr>隶书</vt:lpstr>
      <vt:lpstr>基础</vt:lpstr>
      <vt:lpstr>Equation.3</vt:lpstr>
      <vt:lpstr>Equation.DSMT4</vt:lpstr>
      <vt:lpstr>Equation.3</vt:lpstr>
      <vt:lpstr>Equation.DSMT4</vt:lpstr>
      <vt:lpstr>Equation.DSMT4</vt:lpstr>
      <vt:lpstr>PowerPoint 演示文稿</vt:lpstr>
      <vt:lpstr>运动的快慢</vt:lpstr>
      <vt:lpstr>       运动有快有慢, 怎样来描述物体运动的快慢呢?</vt:lpstr>
      <vt:lpstr>PowerPoint 演示文稿</vt:lpstr>
      <vt:lpstr> 思维体操</vt:lpstr>
      <vt:lpstr> 思维体操</vt:lpstr>
      <vt:lpstr>一、速度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纪亚东</cp:lastModifiedBy>
  <cp:revision>3</cp:revision>
  <cp:lastPrinted>2022-12-14T09:14:00Z</cp:lastPrinted>
  <dcterms:created xsi:type="dcterms:W3CDTF">2022-12-14T09:14:00Z</dcterms:created>
  <dcterms:modified xsi:type="dcterms:W3CDTF">2024-09-01T23:37:56Z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E2DE5B00B41548668100B9F919F7EDF3_12</vt:lpwstr>
  </property>
  <property fmtid="{D5CDD505-2E9C-101B-9397-08002B2CF9AE}" pid="7" name="KSOProductBuildVer">
    <vt:lpwstr>2052-12.1.0.17857</vt:lpwstr>
  </property>
</Properties>
</file>